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289" r:id="rId3"/>
    <p:sldId id="278" r:id="rId4"/>
    <p:sldId id="268" r:id="rId5"/>
    <p:sldId id="269" r:id="rId6"/>
    <p:sldId id="260" r:id="rId7"/>
    <p:sldId id="275" r:id="rId8"/>
    <p:sldId id="261" r:id="rId9"/>
    <p:sldId id="276" r:id="rId10"/>
    <p:sldId id="280" r:id="rId11"/>
    <p:sldId id="281" r:id="rId12"/>
    <p:sldId id="282" r:id="rId13"/>
    <p:sldId id="283" r:id="rId14"/>
    <p:sldId id="284" r:id="rId15"/>
    <p:sldId id="265" r:id="rId16"/>
    <p:sldId id="277" r:id="rId17"/>
    <p:sldId id="266" r:id="rId18"/>
    <p:sldId id="271" r:id="rId19"/>
    <p:sldId id="272" r:id="rId20"/>
    <p:sldId id="279" r:id="rId21"/>
    <p:sldId id="274" r:id="rId22"/>
    <p:sldId id="273" r:id="rId23"/>
    <p:sldId id="285" r:id="rId24"/>
    <p:sldId id="256" r:id="rId25"/>
    <p:sldId id="257" r:id="rId26"/>
    <p:sldId id="290" r:id="rId2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ПРИРОДА\Осень\O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17463"/>
            <a:ext cx="91408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912" y="5301207"/>
            <a:ext cx="5364087" cy="864097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6309320"/>
            <a:ext cx="4680520" cy="4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76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14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AC271-7D52-4687-A33B-C07535398B51}" type="datetimeFigureOut">
              <a:rPr lang="uk-UA" smtClean="0"/>
              <a:t>24.10.2022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0FA6-2E32-450D-8C2A-061287E159A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20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ПРИРОДА\Осень\OsenSl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7098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547813" y="274638"/>
            <a:ext cx="71389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547813" y="1600200"/>
            <a:ext cx="7138987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4582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emf"/><Relationship Id="rId4" Type="http://schemas.openxmlformats.org/officeDocument/2006/relationships/image" Target="../media/image9.emf"/><Relationship Id="rId9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Liudmila\Desktop\92838302_large_listop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313184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478" y="-17140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uk-UA" sz="9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Урок  </a:t>
            </a:r>
            <a:r>
              <a:rPr lang="uk-UA" sz="96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uk-UA" sz="1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lvl="0">
              <a:spcBef>
                <a:spcPct val="0"/>
              </a:spcBef>
              <a:defRPr/>
            </a:pPr>
            <a:endParaRPr lang="uk-UA" sz="9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uk-UA" sz="8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літературного</a:t>
            </a:r>
            <a:endParaRPr lang="uk-UA" sz="80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uk-UA" sz="8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lvl="0" algn="r">
              <a:spcBef>
                <a:spcPct val="0"/>
              </a:spcBef>
              <a:defRPr/>
            </a:pPr>
            <a:r>
              <a:rPr lang="uk-UA" sz="8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читання</a:t>
            </a:r>
            <a:endParaRPr lang="uk-UA" sz="80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38017" y="6336744"/>
            <a:ext cx="123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</a:rPr>
              <a:t>3 клас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6008806"/>
            <a:ext cx="3109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Вчитель Хустської спеціальної</a:t>
            </a:r>
          </a:p>
          <a:p>
            <a:r>
              <a:rPr lang="uk-UA" dirty="0"/>
              <a:t>ш</a:t>
            </a:r>
            <a:r>
              <a:rPr lang="uk-UA" dirty="0" smtClean="0"/>
              <a:t>коли І-ІІІ ст. </a:t>
            </a:r>
            <a:r>
              <a:rPr lang="uk-UA" dirty="0" err="1" smtClean="0"/>
              <a:t>Андок</a:t>
            </a:r>
            <a:r>
              <a:rPr lang="uk-UA" dirty="0" smtClean="0"/>
              <a:t> А.В.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4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476672"/>
            <a:ext cx="8229600" cy="4525963"/>
          </a:xfrm>
        </p:spPr>
        <p:txBody>
          <a:bodyPr>
            <a:normAutofit/>
          </a:bodyPr>
          <a:lstStyle/>
          <a:p>
            <a:r>
              <a:rPr lang="uk-UA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Чату</a:t>
            </a:r>
            <a:r>
              <a:rPr lang="uk-UA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́</a:t>
            </a:r>
            <a:r>
              <a:rPr lang="uk-UA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</a:t>
            </a:r>
            <a:r>
              <a:rPr lang="uk-UA" sz="6000" b="1" dirty="0" smtClean="0"/>
              <a:t> – чекає, </a:t>
            </a:r>
            <a:r>
              <a:rPr lang="uk-UA" sz="6000" b="1" dirty="0" err="1" smtClean="0"/>
              <a:t>підстеріга</a:t>
            </a:r>
            <a:r>
              <a:rPr lang="uk-UA" sz="6000" b="1" dirty="0" err="1" smtClean="0">
                <a:latin typeface="Calibri Light"/>
              </a:rPr>
              <a:t>́</a:t>
            </a:r>
            <a:r>
              <a:rPr lang="uk-UA" sz="6000" b="1" dirty="0" err="1" smtClean="0"/>
              <a:t>є</a:t>
            </a:r>
            <a:r>
              <a:rPr lang="uk-UA" sz="6000" b="1" dirty="0" smtClean="0"/>
              <a:t>.</a:t>
            </a:r>
            <a:endParaRPr lang="uk-UA" sz="6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94804" y="1145757"/>
            <a:ext cx="4722701" cy="626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2203" y="5229200"/>
            <a:ext cx="7992888" cy="1143000"/>
          </a:xfrm>
        </p:spPr>
        <p:txBody>
          <a:bodyPr>
            <a:noAutofit/>
          </a:bodyPr>
          <a:lstStyle/>
          <a:p>
            <a:pPr algn="l"/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uk-UA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Жураве</a:t>
            </a:r>
            <a:r>
              <a:rPr lang="uk-UA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́</a:t>
            </a:r>
            <a:r>
              <a:rPr lang="uk-UA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</a:t>
            </a:r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   Журавлі</a:t>
            </a:r>
            <a:r>
              <a:rPr lang="uk-UA" sz="5400" dirty="0" smtClean="0"/>
              <a:t>.</a:t>
            </a:r>
            <a:endParaRPr lang="uk-UA" sz="5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54" y="1772816"/>
            <a:ext cx="3467718" cy="279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78" b="83996"/>
          <a:stretch/>
        </p:blipFill>
        <p:spPr bwMode="auto">
          <a:xfrm>
            <a:off x="1498501" y="169668"/>
            <a:ext cx="7579873" cy="118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647" y="1628800"/>
            <a:ext cx="4102124" cy="273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869160"/>
            <a:ext cx="9433048" cy="2304257"/>
          </a:xfrm>
        </p:spPr>
        <p:txBody>
          <a:bodyPr>
            <a:noAutofit/>
          </a:bodyPr>
          <a:lstStyle/>
          <a:p>
            <a:pPr algn="l"/>
            <a:r>
              <a:rPr lang="uk-UA" sz="5400" b="1" dirty="0" smtClean="0"/>
              <a:t>Восени журавлі </a:t>
            </a:r>
            <a:br>
              <a:rPr lang="uk-UA" sz="5400" b="1" dirty="0" smtClean="0"/>
            </a:br>
            <a:r>
              <a:rPr lang="uk-UA" sz="5400" b="1" dirty="0" smtClean="0"/>
              <a:t>відлітають  у вирій.</a:t>
            </a:r>
            <a:endParaRPr lang="uk-UA" sz="5400" b="1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624"/>
            <a:ext cx="4368915" cy="525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-171400"/>
            <a:ext cx="3479957" cy="6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8" y="-1262160"/>
            <a:ext cx="3213765" cy="66330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63440"/>
            <a:ext cx="9144000" cy="1248521"/>
          </a:xfrm>
        </p:spPr>
        <p:txBody>
          <a:bodyPr>
            <a:noAutofit/>
          </a:bodyPr>
          <a:lstStyle/>
          <a:p>
            <a:r>
              <a:rPr lang="uk-UA" sz="5400" u="sng" dirty="0" err="1" smtClean="0"/>
              <a:t>Курли</a:t>
            </a:r>
            <a:r>
              <a:rPr lang="uk-UA" sz="5400" dirty="0" err="1" smtClean="0">
                <a:latin typeface="Calibri Light"/>
              </a:rPr>
              <a:t>́</a:t>
            </a:r>
            <a:r>
              <a:rPr lang="uk-UA" sz="5400" dirty="0" err="1" smtClean="0"/>
              <a:t>кання</a:t>
            </a:r>
            <a:r>
              <a:rPr lang="uk-UA" sz="5400" dirty="0" smtClean="0"/>
              <a:t> журавлів:</a:t>
            </a:r>
            <a:br>
              <a:rPr lang="uk-UA" sz="5400" dirty="0" smtClean="0"/>
            </a:br>
            <a:r>
              <a:rPr lang="uk-UA" sz="5400" b="1" dirty="0" smtClean="0">
                <a:solidFill>
                  <a:srgbClr val="800000"/>
                </a:solidFill>
              </a:rPr>
              <a:t> </a:t>
            </a:r>
            <a:r>
              <a:rPr lang="uk-UA" sz="5400" b="1" dirty="0" err="1" smtClean="0">
                <a:solidFill>
                  <a:srgbClr val="800000"/>
                </a:solidFill>
              </a:rPr>
              <a:t>курли-курли-курли</a:t>
            </a:r>
            <a:r>
              <a:rPr lang="uk-UA" sz="5400" b="1" dirty="0" smtClean="0">
                <a:solidFill>
                  <a:srgbClr val="800000"/>
                </a:solidFill>
              </a:rPr>
              <a:t>!</a:t>
            </a:r>
            <a:endParaRPr lang="uk-UA" sz="5400" b="1" dirty="0">
              <a:solidFill>
                <a:srgbClr val="80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19" y="-28453"/>
            <a:ext cx="3573805" cy="229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337" y="-99392"/>
            <a:ext cx="4974347" cy="4974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Ð¾ÑÑÐ½Ð½Ñ Ð»Ð¸ÑÑÐ¾Ñ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-1230671" y="3070428"/>
            <a:ext cx="6633293" cy="135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450" y="571500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err="1" smtClean="0"/>
              <a:t>Багря</a:t>
            </a:r>
            <a:r>
              <a:rPr lang="uk-UA" sz="6000" b="1" dirty="0" err="1" smtClean="0">
                <a:latin typeface="Calibri Light"/>
              </a:rPr>
              <a:t>́</a:t>
            </a:r>
            <a:r>
              <a:rPr lang="uk-UA" sz="6000" b="1" dirty="0" err="1" smtClean="0"/>
              <a:t>ний</a:t>
            </a:r>
            <a:r>
              <a:rPr lang="uk-UA" sz="6000" b="1" dirty="0" smtClean="0"/>
              <a:t> ліс.</a:t>
            </a:r>
            <a:endParaRPr lang="uk-UA" sz="6000" b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83421" cy="225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060848"/>
            <a:ext cx="66675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017417"/>
            <a:ext cx="6766720" cy="380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ÐÐ°ÑÑÐ¸Ð½ÐºÐ¸ Ð¿Ð¾ Ð·Ð°Ð¿ÑÐ¾ÑÑ Ð¾ÑÑÐ½Ð½Ñ Ð»Ð¸ÑÑÐ¾Ñ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43213" y="-53748"/>
            <a:ext cx="6633293" cy="20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63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967" y="2584363"/>
            <a:ext cx="4882031" cy="427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8636"/>
            <a:ext cx="7596336" cy="1143000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Мрії Марії.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7" y="764704"/>
            <a:ext cx="7773394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/>
              <a:t>	</a:t>
            </a:r>
            <a:r>
              <a:rPr lang="uk-UA" sz="4000" b="1" dirty="0" smtClean="0"/>
              <a:t>Причаїлася Марія під яблунею в саду. Чатує, коли прийде осінь по яблука. </a:t>
            </a:r>
          </a:p>
          <a:p>
            <a:pPr marL="0" indent="0">
              <a:buNone/>
            </a:pPr>
            <a:r>
              <a:rPr lang="uk-UA" sz="4000" b="1" dirty="0" smtClean="0"/>
              <a:t>Час минав, </a:t>
            </a:r>
          </a:p>
          <a:p>
            <a:pPr marL="0" indent="0">
              <a:buNone/>
            </a:pPr>
            <a:r>
              <a:rPr lang="uk-UA" sz="4000" b="1" dirty="0" smtClean="0"/>
              <a:t>а </a:t>
            </a:r>
            <a:r>
              <a:rPr lang="uk-UA" sz="4000" b="1" dirty="0" err="1" smtClean="0"/>
              <a:t>жовтокосої</a:t>
            </a:r>
            <a:r>
              <a:rPr lang="uk-UA" sz="4000" b="1" dirty="0" smtClean="0"/>
              <a:t> </a:t>
            </a:r>
          </a:p>
          <a:p>
            <a:pPr marL="0" indent="0">
              <a:buNone/>
            </a:pPr>
            <a:r>
              <a:rPr lang="uk-UA" sz="4000" b="1" dirty="0" smtClean="0"/>
              <a:t>красуні не </a:t>
            </a:r>
          </a:p>
          <a:p>
            <a:pPr marL="0" indent="0">
              <a:buNone/>
            </a:pPr>
            <a:r>
              <a:rPr lang="uk-UA" sz="4000" b="1" dirty="0" smtClean="0"/>
              <a:t>було.</a:t>
            </a:r>
          </a:p>
          <a:p>
            <a:pPr marL="0" indent="0">
              <a:buNone/>
            </a:pPr>
            <a:endParaRPr lang="uk-UA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39" y="3079137"/>
            <a:ext cx="5127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063531"/>
            <a:ext cx="5175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438" y="2878841"/>
            <a:ext cx="5127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05" y="5938713"/>
            <a:ext cx="399604" cy="46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02" y="-2043608"/>
            <a:ext cx="1636185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3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23678"/>
            <a:ext cx="4934322" cy="493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769612" cy="6874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9" t="15007" b="11225"/>
          <a:stretch/>
        </p:blipFill>
        <p:spPr bwMode="auto">
          <a:xfrm>
            <a:off x="1331640" y="-603448"/>
            <a:ext cx="2468124" cy="2799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3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040268" y="3541111"/>
            <a:ext cx="6080603" cy="3468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1"/>
          <a:stretch/>
        </p:blipFill>
        <p:spPr bwMode="auto">
          <a:xfrm>
            <a:off x="-3442922" y="1133701"/>
            <a:ext cx="3223502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87618"/>
            <a:ext cx="2987824" cy="287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2226" y="0"/>
            <a:ext cx="7701774" cy="558327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	</a:t>
            </a:r>
            <a:r>
              <a:rPr lang="ru-RU" sz="3600" b="1" dirty="0" smtClean="0"/>
              <a:t>Над </a:t>
            </a:r>
            <a:r>
              <a:rPr lang="ru-RU" sz="3600" b="1" dirty="0" err="1" smtClean="0"/>
              <a:t>голово</a:t>
            </a:r>
            <a:r>
              <a:rPr lang="ru-RU" sz="3600" b="1" dirty="0" err="1" smtClean="0">
                <a:latin typeface="Calibri Light"/>
              </a:rPr>
              <a:t>́</a:t>
            </a:r>
            <a:r>
              <a:rPr lang="ru-RU" sz="3600" b="1" dirty="0" err="1" smtClean="0"/>
              <a:t>ю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курли</a:t>
            </a:r>
            <a:r>
              <a:rPr lang="ru-RU" sz="3600" b="1" dirty="0" err="1" smtClean="0">
                <a:latin typeface="Calibri Light"/>
              </a:rPr>
              <a:t>́</a:t>
            </a:r>
            <a:r>
              <a:rPr lang="ru-RU" sz="3600" b="1" dirty="0" err="1" smtClean="0"/>
              <a:t>кали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журавлі</a:t>
            </a:r>
            <a:r>
              <a:rPr lang="ru-RU" sz="3600" b="1" dirty="0" smtClean="0"/>
              <a:t>. </a:t>
            </a:r>
            <a:r>
              <a:rPr lang="ru-RU" sz="3600" b="1" dirty="0"/>
              <a:t>П</a:t>
            </a:r>
            <a:r>
              <a:rPr lang="ru-RU" sz="3600" b="1" dirty="0" smtClean="0"/>
              <a:t>тахи </a:t>
            </a:r>
            <a:r>
              <a:rPr lang="ru-RU" sz="3600" b="1" dirty="0" err="1" smtClean="0"/>
              <a:t>відліта</a:t>
            </a:r>
            <a:r>
              <a:rPr lang="ru-RU" sz="3600" b="1" dirty="0" err="1" smtClean="0">
                <a:latin typeface="Calibri Light"/>
              </a:rPr>
              <a:t>́</a:t>
            </a:r>
            <a:r>
              <a:rPr lang="ru-RU" sz="3600" b="1" dirty="0" err="1" smtClean="0"/>
              <a:t>ли</a:t>
            </a:r>
            <a:r>
              <a:rPr lang="ru-RU" sz="3600" b="1" dirty="0" smtClean="0"/>
              <a:t> у </a:t>
            </a:r>
            <a:r>
              <a:rPr lang="ru-RU" sz="3600" b="1" dirty="0" err="1" smtClean="0"/>
              <a:t>ви</a:t>
            </a:r>
            <a:r>
              <a:rPr lang="ru-RU" sz="3600" b="1" dirty="0" err="1" smtClean="0">
                <a:latin typeface="Calibri Light"/>
              </a:rPr>
              <a:t>́</a:t>
            </a:r>
            <a:r>
              <a:rPr lang="ru-RU" sz="3600" b="1" dirty="0" err="1" smtClean="0"/>
              <a:t>рій</a:t>
            </a:r>
            <a:r>
              <a:rPr lang="ru-RU" sz="3600" b="1" dirty="0" smtClean="0"/>
              <a:t>.</a:t>
            </a:r>
          </a:p>
          <a:p>
            <a:pPr marL="0" indent="0">
              <a:buNone/>
            </a:pPr>
            <a:r>
              <a:rPr lang="ru-RU" sz="3600" b="1" dirty="0" smtClean="0"/>
              <a:t>	Сонечко </a:t>
            </a:r>
            <a:r>
              <a:rPr lang="ru-RU" sz="3600" b="1" dirty="0" err="1" smtClean="0"/>
              <a:t>спуска</a:t>
            </a:r>
            <a:r>
              <a:rPr lang="ru-RU" sz="3600" b="1" dirty="0" err="1" smtClean="0">
                <a:latin typeface="Calibri Light"/>
              </a:rPr>
              <a:t>́</a:t>
            </a:r>
            <a:r>
              <a:rPr lang="ru-RU" sz="3600" b="1" dirty="0" err="1" smtClean="0"/>
              <a:t>лося</a:t>
            </a:r>
            <a:r>
              <a:rPr lang="ru-RU" sz="3600" b="1" dirty="0" smtClean="0"/>
              <a:t> за </a:t>
            </a:r>
            <a:r>
              <a:rPr lang="ru-RU" sz="3600" b="1" dirty="0" err="1" smtClean="0"/>
              <a:t>багря</a:t>
            </a:r>
            <a:r>
              <a:rPr lang="ru-RU" sz="3600" b="1" dirty="0" err="1" smtClean="0">
                <a:latin typeface="Calibri Light"/>
              </a:rPr>
              <a:t>́</a:t>
            </a:r>
            <a:r>
              <a:rPr lang="ru-RU" sz="3600" b="1" dirty="0" err="1" smtClean="0"/>
              <a:t>ний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ліс</a:t>
            </a:r>
            <a:r>
              <a:rPr lang="ru-RU" sz="3600" b="1" dirty="0" smtClean="0"/>
              <a:t>, </a:t>
            </a:r>
            <a:r>
              <a:rPr lang="ru-RU" sz="3600" b="1" dirty="0" err="1" smtClean="0"/>
              <a:t>кидаючи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оста</a:t>
            </a:r>
            <a:r>
              <a:rPr lang="ru-RU" sz="3600" b="1" dirty="0" err="1" smtClean="0">
                <a:latin typeface="Calibri Light"/>
              </a:rPr>
              <a:t>́</a:t>
            </a:r>
            <a:r>
              <a:rPr lang="ru-RU" sz="3600" b="1" dirty="0" err="1" smtClean="0"/>
              <a:t>ннє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проміння</a:t>
            </a:r>
            <a:r>
              <a:rPr lang="ru-RU" sz="3600" b="1" dirty="0" smtClean="0"/>
              <a:t> на землю.</a:t>
            </a:r>
          </a:p>
          <a:p>
            <a:pPr marL="0" indent="0">
              <a:buNone/>
            </a:pPr>
            <a:r>
              <a:rPr lang="uk-UA" sz="3600" b="1" dirty="0" smtClean="0"/>
              <a:t>	</a:t>
            </a:r>
            <a:endParaRPr lang="uk-UA" sz="3600" b="1" dirty="0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0" t="70813"/>
          <a:stretch/>
        </p:blipFill>
        <p:spPr bwMode="auto">
          <a:xfrm>
            <a:off x="1404068" y="3130131"/>
            <a:ext cx="1794155" cy="82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03" y="2564904"/>
            <a:ext cx="5497704" cy="85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59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509" y="4646438"/>
            <a:ext cx="1692412" cy="223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54" y="0"/>
            <a:ext cx="2001566" cy="115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3006" y="0"/>
            <a:ext cx="7590994" cy="56941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 smtClean="0"/>
              <a:t>	</a:t>
            </a:r>
            <a:r>
              <a:rPr lang="uk-UA" b="1" dirty="0" err="1" smtClean="0"/>
              <a:t>Ра</a:t>
            </a:r>
            <a:r>
              <a:rPr lang="uk-UA" b="1" dirty="0" err="1" smtClean="0">
                <a:latin typeface="Calibri Light"/>
              </a:rPr>
              <a:t>́</a:t>
            </a:r>
            <a:r>
              <a:rPr lang="uk-UA" b="1" dirty="0" err="1" smtClean="0"/>
              <a:t>птом</a:t>
            </a:r>
            <a:r>
              <a:rPr lang="uk-UA" b="1" dirty="0" smtClean="0"/>
              <a:t> </a:t>
            </a:r>
            <a:r>
              <a:rPr lang="uk-UA" b="1" dirty="0" err="1" smtClean="0"/>
              <a:t>почу</a:t>
            </a:r>
            <a:r>
              <a:rPr lang="uk-UA" b="1" dirty="0" err="1" smtClean="0">
                <a:latin typeface="Calibri Light"/>
              </a:rPr>
              <a:t>́</a:t>
            </a:r>
            <a:r>
              <a:rPr lang="uk-UA" b="1" dirty="0" err="1" smtClean="0"/>
              <a:t>вся</a:t>
            </a:r>
            <a:r>
              <a:rPr lang="uk-UA" b="1" dirty="0" smtClean="0"/>
              <a:t> бабусин голос, який розбудив дівчинку від мрій: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</a:rPr>
              <a:t>— Ось де ти, Маріє! Що ти тут робиш?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800000"/>
                </a:solidFill>
              </a:rPr>
              <a:t>— Бабусю, дідусь сказав, що осінь збирає яблука, груші для їжаків на зиму. Так хотіла зустрітися з нею. Завтра знову </a:t>
            </a:r>
            <a:r>
              <a:rPr lang="uk-UA" b="1" dirty="0" err="1" smtClean="0">
                <a:solidFill>
                  <a:srgbClr val="800000"/>
                </a:solidFill>
              </a:rPr>
              <a:t>чека</a:t>
            </a:r>
            <a:r>
              <a:rPr lang="uk-UA" b="1" dirty="0" err="1" smtClean="0">
                <a:solidFill>
                  <a:srgbClr val="800000"/>
                </a:solidFill>
                <a:latin typeface="Calibri Light"/>
              </a:rPr>
              <a:t>́</a:t>
            </a:r>
            <a:r>
              <a:rPr lang="uk-UA" b="1" dirty="0" err="1" smtClean="0">
                <a:solidFill>
                  <a:srgbClr val="800000"/>
                </a:solidFill>
              </a:rPr>
              <a:t>тиму</a:t>
            </a:r>
            <a:r>
              <a:rPr lang="uk-UA" b="1" dirty="0" smtClean="0">
                <a:solidFill>
                  <a:srgbClr val="800000"/>
                </a:solidFill>
              </a:rPr>
              <a:t>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</a:rPr>
              <a:t>—Щедра осінь, Маріє, </a:t>
            </a:r>
            <a:r>
              <a:rPr lang="uk-UA" b="1" dirty="0" err="1" smtClean="0">
                <a:solidFill>
                  <a:srgbClr val="002060"/>
                </a:solidFill>
              </a:rPr>
              <a:t>подала</a:t>
            </a:r>
            <a:r>
              <a:rPr lang="uk-UA" b="1" dirty="0" err="1" smtClean="0">
                <a:solidFill>
                  <a:srgbClr val="002060"/>
                </a:solidFill>
                <a:latin typeface="Calibri Light"/>
              </a:rPr>
              <a:t>́</a:t>
            </a:r>
            <a:r>
              <a:rPr lang="uk-UA" b="1" dirty="0" err="1" smtClean="0">
                <a:solidFill>
                  <a:srgbClr val="002060"/>
                </a:solidFill>
              </a:rPr>
              <a:t>ся</a:t>
            </a:r>
            <a:r>
              <a:rPr lang="uk-UA" b="1" dirty="0" smtClean="0">
                <a:solidFill>
                  <a:srgbClr val="002060"/>
                </a:solidFill>
              </a:rPr>
              <a:t> з птахами у </a:t>
            </a:r>
            <a:r>
              <a:rPr lang="uk-UA" b="1" dirty="0" err="1" smtClean="0">
                <a:solidFill>
                  <a:srgbClr val="002060"/>
                </a:solidFill>
              </a:rPr>
              <a:t>ви</a:t>
            </a:r>
            <a:r>
              <a:rPr lang="uk-UA" b="1" dirty="0" err="1" smtClean="0">
                <a:solidFill>
                  <a:srgbClr val="002060"/>
                </a:solidFill>
                <a:latin typeface="Calibri Light"/>
              </a:rPr>
              <a:t>́</a:t>
            </a:r>
            <a:r>
              <a:rPr lang="uk-UA" b="1" dirty="0" err="1" smtClean="0">
                <a:solidFill>
                  <a:srgbClr val="002060"/>
                </a:solidFill>
              </a:rPr>
              <a:t>рій</a:t>
            </a:r>
            <a:r>
              <a:rPr lang="uk-UA" b="1" dirty="0" smtClean="0">
                <a:solidFill>
                  <a:srgbClr val="002060"/>
                </a:solidFill>
              </a:rPr>
              <a:t>, тож залишила для інших усе: яблука, груші, сливи... Ходімо до хати.</a:t>
            </a:r>
          </a:p>
          <a:p>
            <a:pPr marL="0" indent="0">
              <a:buNone/>
            </a:pPr>
            <a:endParaRPr lang="uk-UA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4620722"/>
            <a:ext cx="2555777" cy="2237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4858331"/>
            <a:ext cx="25876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758037"/>
            <a:ext cx="25558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81328"/>
            <a:ext cx="25558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989" y="6082878"/>
            <a:ext cx="229084" cy="26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08" y="4682836"/>
            <a:ext cx="1261952" cy="220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2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240"/>
            <a:ext cx="6496496" cy="101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00"/>
          <a:stretch/>
        </p:blipFill>
        <p:spPr bwMode="auto">
          <a:xfrm>
            <a:off x="6173323" y="2256243"/>
            <a:ext cx="2916275" cy="1677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51" y="2845118"/>
            <a:ext cx="2854951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3" y="1"/>
            <a:ext cx="7612849" cy="321297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800000"/>
                </a:solidFill>
              </a:rPr>
              <a:t>	</a:t>
            </a:r>
            <a:r>
              <a:rPr lang="ru-RU" sz="3600" b="1" dirty="0" smtClean="0">
                <a:solidFill>
                  <a:srgbClr val="800000"/>
                </a:solidFill>
              </a:rPr>
              <a:t>— Зараз. Я </a:t>
            </a:r>
            <a:r>
              <a:rPr lang="ru-RU" sz="3600" b="1" dirty="0" err="1" smtClean="0">
                <a:solidFill>
                  <a:srgbClr val="800000"/>
                </a:solidFill>
              </a:rPr>
              <a:t>тільки</a:t>
            </a:r>
            <a:r>
              <a:rPr lang="ru-RU" sz="3600" b="1" dirty="0" smtClean="0">
                <a:solidFill>
                  <a:srgbClr val="800000"/>
                </a:solidFill>
              </a:rPr>
              <a:t> </a:t>
            </a:r>
            <a:r>
              <a:rPr lang="ru-RU" sz="3600" b="1" dirty="0" err="1" smtClean="0">
                <a:solidFill>
                  <a:srgbClr val="800000"/>
                </a:solidFill>
              </a:rPr>
              <a:t>подя</a:t>
            </a:r>
            <a:r>
              <a:rPr lang="ru-RU" sz="3600" b="1" dirty="0" err="1" smtClean="0">
                <a:solidFill>
                  <a:srgbClr val="800000"/>
                </a:solidFill>
                <a:latin typeface="Calibri Light"/>
              </a:rPr>
              <a:t>́</a:t>
            </a:r>
            <a:r>
              <a:rPr lang="ru-RU" sz="3600" b="1" dirty="0" err="1" smtClean="0">
                <a:solidFill>
                  <a:srgbClr val="800000"/>
                </a:solidFill>
              </a:rPr>
              <a:t>кую</a:t>
            </a:r>
            <a:r>
              <a:rPr lang="ru-RU" sz="3600" b="1" dirty="0" smtClean="0">
                <a:solidFill>
                  <a:srgbClr val="800000"/>
                </a:solidFill>
              </a:rPr>
              <a:t> за </a:t>
            </a:r>
            <a:r>
              <a:rPr lang="ru-RU" sz="3600" b="1" dirty="0" err="1" smtClean="0">
                <a:solidFill>
                  <a:srgbClr val="800000"/>
                </a:solidFill>
              </a:rPr>
              <a:t>ще</a:t>
            </a:r>
            <a:r>
              <a:rPr lang="ru-RU" sz="3600" b="1" dirty="0" err="1" smtClean="0">
                <a:solidFill>
                  <a:srgbClr val="800000"/>
                </a:solidFill>
                <a:latin typeface="Calibri Light"/>
              </a:rPr>
              <a:t>́</a:t>
            </a:r>
            <a:r>
              <a:rPr lang="ru-RU" sz="3600" b="1" dirty="0" err="1" smtClean="0">
                <a:solidFill>
                  <a:srgbClr val="800000"/>
                </a:solidFill>
              </a:rPr>
              <a:t>дрість</a:t>
            </a:r>
            <a:r>
              <a:rPr lang="ru-RU" sz="3600" b="1" dirty="0" smtClean="0">
                <a:solidFill>
                  <a:srgbClr val="800000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800000"/>
                </a:solidFill>
              </a:rPr>
              <a:t>До </a:t>
            </a:r>
            <a:r>
              <a:rPr lang="ru-RU" sz="3600" b="1" dirty="0" err="1" smtClean="0">
                <a:solidFill>
                  <a:srgbClr val="800000"/>
                </a:solidFill>
              </a:rPr>
              <a:t>поба</a:t>
            </a:r>
            <a:r>
              <a:rPr lang="ru-RU" sz="3600" b="1" dirty="0" err="1" smtClean="0">
                <a:solidFill>
                  <a:srgbClr val="800000"/>
                </a:solidFill>
                <a:latin typeface="Calibri Light"/>
              </a:rPr>
              <a:t>́</a:t>
            </a:r>
            <a:r>
              <a:rPr lang="ru-RU" sz="3600" b="1" dirty="0" err="1" smtClean="0">
                <a:solidFill>
                  <a:srgbClr val="800000"/>
                </a:solidFill>
              </a:rPr>
              <a:t>чення</a:t>
            </a:r>
            <a:r>
              <a:rPr lang="ru-RU" sz="3600" b="1" dirty="0" smtClean="0">
                <a:solidFill>
                  <a:srgbClr val="800000"/>
                </a:solidFill>
              </a:rPr>
              <a:t>, </a:t>
            </a:r>
            <a:r>
              <a:rPr lang="ru-RU" sz="3600" b="1" dirty="0" err="1" smtClean="0">
                <a:solidFill>
                  <a:srgbClr val="800000"/>
                </a:solidFill>
              </a:rPr>
              <a:t>осене</a:t>
            </a:r>
            <a:r>
              <a:rPr lang="ru-RU" sz="3600" b="1" dirty="0" smtClean="0">
                <a:solidFill>
                  <a:srgbClr val="800000"/>
                </a:solidFill>
              </a:rPr>
              <a:t>! </a:t>
            </a:r>
            <a:r>
              <a:rPr lang="ru-RU" sz="3600" b="1" dirty="0" err="1" smtClean="0">
                <a:solidFill>
                  <a:srgbClr val="800000"/>
                </a:solidFill>
              </a:rPr>
              <a:t>Чека</a:t>
            </a:r>
            <a:r>
              <a:rPr lang="ru-RU" sz="3600" b="1" dirty="0" err="1" smtClean="0">
                <a:solidFill>
                  <a:srgbClr val="800000"/>
                </a:solidFill>
                <a:latin typeface="Calibri Light"/>
              </a:rPr>
              <a:t>́</a:t>
            </a:r>
            <a:r>
              <a:rPr lang="ru-RU" sz="3600" b="1" dirty="0" err="1" smtClean="0">
                <a:solidFill>
                  <a:srgbClr val="800000"/>
                </a:solidFill>
              </a:rPr>
              <a:t>тиму</a:t>
            </a:r>
            <a:r>
              <a:rPr lang="ru-RU" sz="3600" b="1" dirty="0" smtClean="0">
                <a:solidFill>
                  <a:srgbClr val="800000"/>
                </a:solidFill>
              </a:rPr>
              <a:t> на тебе! </a:t>
            </a:r>
            <a:r>
              <a:rPr lang="ru-RU" sz="3600" b="1" dirty="0" smtClean="0"/>
              <a:t>— </a:t>
            </a:r>
            <a:r>
              <a:rPr lang="ru-RU" sz="3600" b="1" dirty="0" err="1" smtClean="0"/>
              <a:t>промовила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дівчинка</a:t>
            </a:r>
            <a:r>
              <a:rPr lang="ru-RU" sz="3600" b="1" dirty="0" smtClean="0"/>
              <a:t>, помахавши рукою на </a:t>
            </a:r>
            <a:r>
              <a:rPr lang="ru-RU" sz="3600" b="1" dirty="0" err="1" smtClean="0"/>
              <a:t>прощання</a:t>
            </a:r>
            <a:r>
              <a:rPr lang="ru-RU" sz="3600" b="1" dirty="0" smtClean="0"/>
              <a:t>.</a:t>
            </a:r>
          </a:p>
          <a:p>
            <a:pPr marL="0" indent="0">
              <a:buNone/>
            </a:pPr>
            <a:endParaRPr lang="uk-UA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31944" y="2501442"/>
            <a:ext cx="3112150" cy="597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7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85" y="5788936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Яка зараз пора року</a:t>
            </a:r>
            <a:r>
              <a:rPr lang="uk-UA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uk-UA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35" y="54702"/>
            <a:ext cx="4704879" cy="583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188640"/>
            <a:ext cx="2641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Осінь.</a:t>
            </a:r>
            <a:endParaRPr kumimoji="0" lang="uk-UA" sz="66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00352" y="57288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1200" cap="none" spc="0" normalizeH="0" baseline="0" noProof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j-ea"/>
                <a:cs typeface="+mj-cs"/>
              </a:rPr>
              <a:t>Який зараз місяць?</a:t>
            </a:r>
            <a:endParaRPr kumimoji="0" lang="uk-UA" sz="6000" b="1" i="0" u="none" strike="noStrike" kern="1200" cap="none" spc="0" normalizeH="0" baseline="0" noProof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081" y="-9325"/>
            <a:ext cx="1811337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1015" y="168075"/>
            <a:ext cx="36089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Жо</a:t>
            </a:r>
            <a:r>
              <a:rPr kumimoji="0" lang="uk-UA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́</a:t>
            </a:r>
            <a:r>
              <a:rPr kumimoji="0" lang="uk-UA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втень</a:t>
            </a:r>
            <a:r>
              <a:rPr kumimoji="0" lang="uk-UA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uk-UA" sz="66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88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8" b="13532"/>
          <a:stretch/>
        </p:blipFill>
        <p:spPr bwMode="auto">
          <a:xfrm>
            <a:off x="1547664" y="15666"/>
            <a:ext cx="4896544" cy="687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16632"/>
            <a:ext cx="269979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5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1728"/>
            <a:ext cx="5078769" cy="681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335" y="-17868"/>
            <a:ext cx="2987824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8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63" y="332656"/>
            <a:ext cx="5890486" cy="6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08344"/>
            <a:ext cx="2980223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7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19969"/>
            <a:ext cx="4608512" cy="667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0"/>
            <a:ext cx="3024336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1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47664" y="116632"/>
            <a:ext cx="7596336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000" dirty="0" smtClean="0"/>
              <a:t>Людмила </a:t>
            </a:r>
            <a:r>
              <a:rPr lang="uk-UA" sz="2000" dirty="0" err="1" smtClean="0"/>
              <a:t>Кибалка</a:t>
            </a:r>
            <a:endParaRPr lang="uk-UA" sz="2000" dirty="0" smtClean="0"/>
          </a:p>
          <a:p>
            <a:pPr marL="0" indent="0" algn="ctr">
              <a:buNone/>
            </a:pPr>
            <a:r>
              <a:rPr lang="uk-UA" sz="2000" dirty="0" smtClean="0"/>
              <a:t>Мрія Марії   </a:t>
            </a:r>
          </a:p>
          <a:p>
            <a:pPr marL="0" indent="0" algn="ctr">
              <a:buNone/>
            </a:pPr>
            <a:r>
              <a:rPr lang="uk-UA" sz="2000" i="1" dirty="0" smtClean="0"/>
              <a:t>(оповідання для дітей)</a:t>
            </a:r>
          </a:p>
          <a:p>
            <a:pPr marL="0" indent="0">
              <a:buNone/>
            </a:pPr>
            <a:r>
              <a:rPr lang="uk-UA" sz="2000" dirty="0" smtClean="0"/>
              <a:t>	Причаїлася Марія під яблунею в саду. Чатує, коли прийде яснозора осінь по яблука. Час минав, а </a:t>
            </a:r>
            <a:r>
              <a:rPr lang="uk-UA" sz="2000" dirty="0" err="1" smtClean="0"/>
              <a:t>жовтокосої</a:t>
            </a:r>
            <a:r>
              <a:rPr lang="uk-UA" sz="2000" dirty="0" smtClean="0"/>
              <a:t> красуні не було.</a:t>
            </a:r>
          </a:p>
          <a:p>
            <a:pPr marL="0" indent="0">
              <a:buNone/>
            </a:pPr>
            <a:r>
              <a:rPr lang="uk-UA" sz="2000" dirty="0" smtClean="0"/>
              <a:t>Над головою курликали журавлі. Диво-птахи відлітали у вирій.</a:t>
            </a:r>
          </a:p>
          <a:p>
            <a:pPr marL="0" indent="0">
              <a:buNone/>
            </a:pPr>
            <a:r>
              <a:rPr lang="uk-UA" sz="2000" dirty="0" smtClean="0"/>
              <a:t>Сонечко спускалося за багряний ліс, кидаючи останнє проміння на землю.</a:t>
            </a:r>
          </a:p>
          <a:p>
            <a:pPr marL="0" indent="0">
              <a:buNone/>
            </a:pPr>
            <a:r>
              <a:rPr lang="uk-UA" sz="2000" dirty="0" smtClean="0"/>
              <a:t>Раптом почувся бабусин голос, який розбудив дівчинку від мрій:</a:t>
            </a:r>
          </a:p>
          <a:p>
            <a:pPr marL="0" indent="0">
              <a:buNone/>
            </a:pPr>
            <a:r>
              <a:rPr lang="uk-UA" sz="2000" dirty="0" smtClean="0"/>
              <a:t>— Осьде ти, Маріє! Що ти тут робиш?</a:t>
            </a:r>
          </a:p>
          <a:p>
            <a:pPr marL="0" indent="0">
              <a:buNone/>
            </a:pPr>
            <a:r>
              <a:rPr lang="uk-UA" sz="2000" dirty="0" smtClean="0"/>
              <a:t>— Бабусю, дідусь сказав, що осінь збирає яблука, груші для їжаків на зиму. Так хотіла зустрітися з нею. Мабуть, журавлине курликання налякало. Завтра знову чекатиму.</a:t>
            </a:r>
          </a:p>
          <a:p>
            <a:pPr marL="0" indent="0">
              <a:buNone/>
            </a:pPr>
            <a:r>
              <a:rPr lang="uk-UA" sz="2000" dirty="0" smtClean="0"/>
              <a:t>— Кожна тварина робить запаси на зиму, а щедра осінь, Маріє, подалася з птахами у вирій, тож залишила для інших усе: яблука, груші, сливи... Ходімо до хати.</a:t>
            </a:r>
          </a:p>
          <a:p>
            <a:pPr marL="0" indent="0">
              <a:buNone/>
            </a:pPr>
            <a:r>
              <a:rPr lang="uk-UA" sz="2000" dirty="0" smtClean="0"/>
              <a:t>— Зараз. Я тільки подякую за щедрість. До побачення, осене! Чекатиму на тебе! — промовила дівчинка, помахавши рукою на прощання.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19479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320"/>
            <a:ext cx="7812360" cy="682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15882"/>
            <a:ext cx="3164379" cy="424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5175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59067"/>
            <a:ext cx="5175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881092"/>
            <a:ext cx="5175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268" y="-155031"/>
            <a:ext cx="2644105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99632"/>
            <a:ext cx="7056493" cy="13744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Ілюстративний матеріал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інтернет-ресурсу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4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2"/>
            <a:ext cx="5184576" cy="681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175278"/>
            <a:ext cx="2195736" cy="6633023"/>
          </a:xfrm>
          <a:prstGeom prst="rect">
            <a:avLst/>
          </a:prstGeom>
        </p:spPr>
      </p:pic>
      <p:pic>
        <p:nvPicPr>
          <p:cNvPr id="5" name="Picture 2" descr="ÐÐ°ÑÑÐ¸Ð½ÐºÐ¸ Ð¿Ð¾ Ð·Ð°Ð¿ÑÐ¾ÑÑ Ð¾ÑÑÐ½Ð½Ñ Ð»Ð¸ÑÑÐ¾ÑÐº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-1264927" y="2472272"/>
            <a:ext cx="6633293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45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40299" y="94199"/>
            <a:ext cx="7138987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ru-RU" sz="5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Скоромовка</a:t>
            </a:r>
            <a:endParaRPr lang="ru-RU" altLang="ru-RU" sz="54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2581" y="1356137"/>
            <a:ext cx="7634221" cy="5112654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685318"/>
              </p:ext>
            </p:extLst>
          </p:nvPr>
        </p:nvGraphicFramePr>
        <p:xfrm>
          <a:off x="2002435" y="1956571"/>
          <a:ext cx="723419" cy="1127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2" name="CorelDRAW" r:id="rId3" imgW="584067" imgH="682595" progId="CorelDraw.Graphic.18">
                  <p:embed/>
                </p:oleObj>
              </mc:Choice>
              <mc:Fallback>
                <p:oleObj name="CorelDRAW" r:id="rId3" imgW="584067" imgH="68259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2435" y="1956571"/>
                        <a:ext cx="723419" cy="1127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890710"/>
              </p:ext>
            </p:extLst>
          </p:nvPr>
        </p:nvGraphicFramePr>
        <p:xfrm>
          <a:off x="3237987" y="1356137"/>
          <a:ext cx="1264391" cy="1978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" name="CorelDRAW" r:id="rId5" imgW="1071587" imgH="1257834" progId="CorelDraw.Graphic.18">
                  <p:embed/>
                </p:oleObj>
              </mc:Choice>
              <mc:Fallback>
                <p:oleObj name="CorelDRAW" r:id="rId5" imgW="1071587" imgH="125783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7987" y="1356137"/>
                        <a:ext cx="1264391" cy="1978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672134"/>
              </p:ext>
            </p:extLst>
          </p:nvPr>
        </p:nvGraphicFramePr>
        <p:xfrm>
          <a:off x="4935516" y="3789484"/>
          <a:ext cx="1125535" cy="737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4" name="CorelDRAW" r:id="rId7" imgW="565715" imgH="273198" progId="CorelDraw.Graphic.18">
                  <p:embed/>
                </p:oleObj>
              </mc:Choice>
              <mc:Fallback>
                <p:oleObj name="CorelDRAW" r:id="rId7" imgW="565715" imgH="27319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35516" y="3789484"/>
                        <a:ext cx="1125535" cy="737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Стрелка вправо 9"/>
          <p:cNvSpPr/>
          <p:nvPr/>
        </p:nvSpPr>
        <p:spPr>
          <a:xfrm>
            <a:off x="6178147" y="3698734"/>
            <a:ext cx="943561" cy="8281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885929"/>
              </p:ext>
            </p:extLst>
          </p:nvPr>
        </p:nvGraphicFramePr>
        <p:xfrm>
          <a:off x="6835754" y="1976661"/>
          <a:ext cx="2308246" cy="2937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5" name="CorelDRAW" r:id="rId9" imgW="1044858" imgH="996653" progId="CorelDraw.Graphic.18">
                  <p:embed/>
                </p:oleObj>
              </mc:Choice>
              <mc:Fallback>
                <p:oleObj name="CorelDRAW" r:id="rId9" imgW="1044858" imgH="99665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35754" y="1976661"/>
                        <a:ext cx="2308246" cy="2937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93167" y="3272706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Лис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малий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більший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лис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31910" y="4749635"/>
            <a:ext cx="44360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гриби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ходили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в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ліс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188430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33255" y="-46182"/>
            <a:ext cx="7138987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ru-RU" sz="4000" b="1" dirty="0" err="1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Зага</a:t>
            </a:r>
            <a:r>
              <a:rPr lang="uk-UA" altLang="ru-RU" sz="4000" b="1" dirty="0" err="1" smtClean="0">
                <a:solidFill>
                  <a:srgbClr val="CC3300"/>
                </a:solidFill>
                <a:latin typeface="Calibri Light"/>
                <a:cs typeface="Arial" panose="020B0604020202020204" pitchFamily="34" charset="0"/>
              </a:rPr>
              <a:t>́</a:t>
            </a:r>
            <a:r>
              <a:rPr lang="uk-UA" altLang="ru-RU" sz="4000" b="1" dirty="0" err="1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дка</a:t>
            </a:r>
            <a:endParaRPr lang="ru-RU" altLang="ru-RU" sz="40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ÐÐ°ÑÑÐ¸Ð½ÐºÐ¸ Ð¿Ð¾ Ð·Ð°Ð¿ÑÐ¾ÑÑ Ð¾ÑÑÐ½Ð½Ñ Ð»Ð¸ÑÑÐ¾Ñ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03175" y="4179011"/>
            <a:ext cx="6633293" cy="135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12442" y="908720"/>
            <a:ext cx="52918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66666"/>
                </a:solidFill>
                <a:latin typeface="Georgia" panose="02040502050405020303" pitchFamily="18" charset="0"/>
              </a:rPr>
              <a:t> 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У садках, гаях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блукає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жовті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шати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одягає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Золотисту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стелить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постіль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жде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сестрицю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білу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гості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3779912" y="3813045"/>
            <a:ext cx="30243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Осінь</a:t>
            </a:r>
            <a:endParaRPr lang="ru-RU" alt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508153"/>
            <a:ext cx="2990374" cy="2287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97565" y="2226245"/>
            <a:ext cx="1589030" cy="77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4507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00758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Людми</a:t>
            </a:r>
            <a:r>
              <a:rPr lang="uk-UA" sz="6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́</a:t>
            </a:r>
            <a:r>
              <a:rPr lang="uk-UA" sz="6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</a:t>
            </a:r>
            <a:r>
              <a:rPr lang="uk-UA" sz="6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6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Киба</a:t>
            </a:r>
            <a:r>
              <a:rPr lang="uk-UA" sz="6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́</a:t>
            </a:r>
            <a:r>
              <a:rPr lang="uk-UA" sz="6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лка</a:t>
            </a:r>
            <a:endParaRPr lang="uk-UA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3201742" cy="497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ÐÐ°ÑÑÐ¸Ð½ÐºÐ¸ Ð¿Ð¾ Ð·Ð°Ð¿ÑÐ¾ÑÑ Ð¾ÑÑÐ½Ð½Ñ Ð»Ð¸ÑÑÐ¾ÑÐº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4461366" y="1597859"/>
            <a:ext cx="6633293" cy="26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7991872" cy="430993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4800" b="1" dirty="0" smtClean="0"/>
              <a:t>Ми </a:t>
            </a:r>
            <a:r>
              <a:rPr lang="uk-UA" sz="4800" b="1" dirty="0" err="1" smtClean="0"/>
              <a:t>бу</a:t>
            </a:r>
            <a:r>
              <a:rPr lang="uk-UA" sz="4800" b="1" dirty="0" err="1" smtClean="0">
                <a:latin typeface="Calibri Light"/>
              </a:rPr>
              <a:t>́</a:t>
            </a:r>
            <a:r>
              <a:rPr lang="uk-UA" sz="4800" b="1" dirty="0" err="1" smtClean="0"/>
              <a:t>демо</a:t>
            </a:r>
            <a:r>
              <a:rPr lang="uk-UA" sz="4800" b="1" dirty="0" smtClean="0"/>
              <a:t> читати</a:t>
            </a:r>
          </a:p>
          <a:p>
            <a:pPr marL="0" indent="0" algn="ctr">
              <a:buNone/>
            </a:pPr>
            <a:r>
              <a:rPr lang="uk-UA" sz="4800" b="1" dirty="0" smtClean="0"/>
              <a:t> </a:t>
            </a:r>
            <a:r>
              <a:rPr lang="uk-UA" sz="4800" b="1" u="sng" dirty="0" err="1" smtClean="0"/>
              <a:t>оповіда</a:t>
            </a:r>
            <a:r>
              <a:rPr lang="uk-UA" sz="4800" b="1" u="sng" dirty="0" err="1" smtClean="0">
                <a:latin typeface="Calibri Light"/>
              </a:rPr>
              <a:t>́</a:t>
            </a:r>
            <a:r>
              <a:rPr lang="uk-UA" sz="4800" b="1" u="sng" dirty="0" err="1" smtClean="0"/>
              <a:t>ння</a:t>
            </a:r>
            <a:r>
              <a:rPr lang="uk-UA" sz="4800" b="1" dirty="0" smtClean="0"/>
              <a:t> </a:t>
            </a:r>
          </a:p>
          <a:p>
            <a:pPr marL="0" indent="0" algn="ctr">
              <a:buNone/>
            </a:pPr>
            <a:r>
              <a:rPr lang="uk-UA" sz="4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«Мрії  Марії». </a:t>
            </a:r>
          </a:p>
          <a:p>
            <a:pPr marL="0" indent="0" algn="ctr">
              <a:buNone/>
            </a:pPr>
            <a:endParaRPr lang="uk-UA" sz="48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uk-UA" sz="4800" b="1" dirty="0" smtClean="0"/>
              <a:t>Автор оповідання</a:t>
            </a:r>
            <a:r>
              <a:rPr lang="uk-UA" sz="4800" b="1" dirty="0" smtClean="0">
                <a:solidFill>
                  <a:srgbClr val="800000"/>
                </a:solidFill>
              </a:rPr>
              <a:t> </a:t>
            </a:r>
            <a:r>
              <a:rPr lang="uk-UA" sz="4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</a:p>
          <a:p>
            <a:pPr marL="0" indent="0">
              <a:buNone/>
            </a:pPr>
            <a:r>
              <a:rPr lang="uk-UA" sz="4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Людмила </a:t>
            </a:r>
            <a:r>
              <a:rPr lang="uk-UA" sz="48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Кибалка</a:t>
            </a:r>
            <a:r>
              <a:rPr lang="uk-UA" sz="4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4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ÐÐ°ÑÑÐ¸Ð½ÐºÐ¸ Ð¿Ð¾ Ð·Ð°Ð¿ÑÐ¾ÑÑ Ð¾ÑÑÐ½Ð½Ñ Ð»Ð¸ÑÑÐ¾Ñ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36198" flipH="1" flipV="1">
            <a:off x="-2328229" y="3120546"/>
            <a:ext cx="8351776" cy="290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16632"/>
            <a:ext cx="3642740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8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5480" y="380017"/>
            <a:ext cx="2920496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188640"/>
            <a:ext cx="478802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/>
              <a:t>	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Людмила </a:t>
            </a:r>
            <a:r>
              <a:rPr lang="uk-UA" sz="3200" b="1" dirty="0" err="1" smtClean="0">
                <a:solidFill>
                  <a:schemeClr val="accent2">
                    <a:lumMod val="50000"/>
                  </a:schemeClr>
                </a:solidFill>
              </a:rPr>
              <a:t>Кибалка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3200" b="1" dirty="0" smtClean="0"/>
              <a:t>- сучасна молода українська поетеса та письменниця. Вона народилася і живе у Києві. Людмила </a:t>
            </a:r>
            <a:r>
              <a:rPr lang="uk-UA" sz="3200" b="1" dirty="0" err="1" smtClean="0"/>
              <a:t>Кибалка</a:t>
            </a:r>
            <a:r>
              <a:rPr lang="uk-UA" sz="3200" b="1" dirty="0" smtClean="0"/>
              <a:t> пише як поетичні, так і прозові твори. Усі вони - щирі та теплі, сповнені любов'ю та добротою. Тож читаймо разом і поринаймо у світ прекрасного...</a:t>
            </a:r>
            <a:endParaRPr lang="uk-UA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35576" y="4432024"/>
            <a:ext cx="2004814" cy="297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3429034"/>
            <a:ext cx="200025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96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4982724"/>
            <a:ext cx="9144000" cy="1268760"/>
          </a:xfrm>
        </p:spPr>
        <p:txBody>
          <a:bodyPr>
            <a:noAutofit/>
          </a:bodyPr>
          <a:lstStyle/>
          <a:p>
            <a:r>
              <a:rPr lang="uk-UA" sz="6000" b="1" dirty="0" err="1" smtClean="0">
                <a:solidFill>
                  <a:schemeClr val="accent6">
                    <a:lumMod val="50000"/>
                  </a:schemeClr>
                </a:solidFill>
              </a:rPr>
              <a:t>Жовто</a:t>
            </a:r>
            <a:r>
              <a:rPr lang="uk-UA" sz="6000" b="1" dirty="0" err="1" smtClean="0">
                <a:solidFill>
                  <a:schemeClr val="accent6">
                    <a:lumMod val="50000"/>
                  </a:schemeClr>
                </a:solidFill>
                <a:latin typeface="Calibri Light"/>
              </a:rPr>
              <a:t>́</a:t>
            </a:r>
            <a:r>
              <a:rPr lang="uk-UA" sz="6000" b="1" dirty="0" err="1" smtClean="0"/>
              <a:t>коса</a:t>
            </a:r>
            <a:r>
              <a:rPr lang="uk-UA" sz="6000" b="1" dirty="0" smtClean="0"/>
              <a:t>  </a:t>
            </a:r>
            <a:br>
              <a:rPr lang="uk-UA" sz="6000" b="1" dirty="0" smtClean="0"/>
            </a:br>
            <a:r>
              <a:rPr lang="uk-UA" sz="6000" b="1" dirty="0" err="1" smtClean="0"/>
              <a:t>о</a:t>
            </a:r>
            <a:r>
              <a:rPr lang="uk-UA" sz="6000" b="1" dirty="0" err="1" smtClean="0">
                <a:latin typeface="Calibri Light"/>
              </a:rPr>
              <a:t>́</a:t>
            </a:r>
            <a:r>
              <a:rPr lang="uk-UA" sz="6000" b="1" dirty="0" err="1" smtClean="0"/>
              <a:t>сінь-красу</a:t>
            </a:r>
            <a:r>
              <a:rPr lang="uk-UA" sz="6000" b="1" dirty="0" err="1" smtClean="0">
                <a:latin typeface="Calibri Light"/>
              </a:rPr>
              <a:t>́</a:t>
            </a:r>
            <a:r>
              <a:rPr lang="uk-UA" sz="6000" b="1" dirty="0" err="1" smtClean="0"/>
              <a:t>ня</a:t>
            </a:r>
            <a:endParaRPr lang="uk-UA" sz="6000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2656"/>
            <a:ext cx="252817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4968304" cy="496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029" y="32079"/>
            <a:ext cx="2551971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9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sen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97</Words>
  <Application>Microsoft Office PowerPoint</Application>
  <PresentationFormat>Экран (4:3)</PresentationFormat>
  <Paragraphs>61</Paragraphs>
  <Slides>26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Georgia</vt:lpstr>
      <vt:lpstr>Times New Roman</vt:lpstr>
      <vt:lpstr>Verdana</vt:lpstr>
      <vt:lpstr>Osenn</vt:lpstr>
      <vt:lpstr>CorelDRAW</vt:lpstr>
      <vt:lpstr>Презентация PowerPoint</vt:lpstr>
      <vt:lpstr>Яка зараз пора року?</vt:lpstr>
      <vt:lpstr>Презентация PowerPoint</vt:lpstr>
      <vt:lpstr>Скоромовка</vt:lpstr>
      <vt:lpstr>Зага́дка</vt:lpstr>
      <vt:lpstr>Людми́ла Киба́лка</vt:lpstr>
      <vt:lpstr>Презентация PowerPoint</vt:lpstr>
      <vt:lpstr>Презентация PowerPoint</vt:lpstr>
      <vt:lpstr>Жовто́коса   о́сінь-красу́ня</vt:lpstr>
      <vt:lpstr>Презентация PowerPoint</vt:lpstr>
      <vt:lpstr>     Жураве́ль.        Журавлі.</vt:lpstr>
      <vt:lpstr>Восени журавлі  відлітають  у вирій.</vt:lpstr>
      <vt:lpstr>Курли́кання журавлів:  курли-курли-курли!</vt:lpstr>
      <vt:lpstr>Багря́ний ліс.</vt:lpstr>
      <vt:lpstr>Мрії Марії.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Людмила Кибалка</dc:title>
  <dc:creator>Marhareta Jurjivna</dc:creator>
  <cp:lastModifiedBy>SuperPC</cp:lastModifiedBy>
  <cp:revision>28</cp:revision>
  <dcterms:created xsi:type="dcterms:W3CDTF">2021-10-20T20:05:27Z</dcterms:created>
  <dcterms:modified xsi:type="dcterms:W3CDTF">2022-10-24T09:36:30Z</dcterms:modified>
</cp:coreProperties>
</file>