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59" r:id="rId5"/>
    <p:sldId id="258" r:id="rId6"/>
    <p:sldId id="270" r:id="rId7"/>
    <p:sldId id="277" r:id="rId8"/>
    <p:sldId id="278" r:id="rId9"/>
    <p:sldId id="279" r:id="rId10"/>
    <p:sldId id="282" r:id="rId11"/>
    <p:sldId id="271" r:id="rId12"/>
    <p:sldId id="272" r:id="rId13"/>
    <p:sldId id="274" r:id="rId14"/>
    <p:sldId id="261" r:id="rId15"/>
    <p:sldId id="273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76" r:id="rId24"/>
    <p:sldId id="283" r:id="rId25"/>
    <p:sldId id="281" r:id="rId26"/>
  </p:sldIdLst>
  <p:sldSz cx="12192000" cy="6858000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0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 snapToGrid="0">
      <p:cViewPr>
        <p:scale>
          <a:sx n="60" d="100"/>
          <a:sy n="60" d="100"/>
        </p:scale>
        <p:origin x="-1674" y="-666"/>
      </p:cViewPr>
      <p:guideLst>
        <p:guide orient="horz" pos="215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0F019-70D5-4B44-AC9E-93065FE926F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4B0A23B-BF37-4282-A90A-83BDE3AC0256}">
      <dgm:prSet/>
      <dgm:spPr/>
      <dgm:t>
        <a:bodyPr/>
        <a:lstStyle/>
        <a:p>
          <a:pPr algn="just" rtl="0"/>
          <a:r>
            <a:rPr lang="uk-UA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навчання – це знання, уміння, навички, ставлення, цінності, набуті в процесі навчання, виховання та розвитку, які учень здатний продемонструвати після завершення освітньої програми на кожному рівні (циклі) загальної середньої освіти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0D90-F37E-4247-B0C9-8BB05286269A}" type="parTrans" cxnId="{38306262-B716-435C-975D-9A0FE1A2A3A2}">
      <dgm:prSet/>
      <dgm:spPr/>
      <dgm:t>
        <a:bodyPr/>
        <a:lstStyle/>
        <a:p>
          <a:endParaRPr lang="ru-RU"/>
        </a:p>
      </dgm:t>
    </dgm:pt>
    <dgm:pt modelId="{F7D8077A-2942-42B9-A9E8-49FBDAC44430}" type="sibTrans" cxnId="{38306262-B716-435C-975D-9A0FE1A2A3A2}">
      <dgm:prSet/>
      <dgm:spPr/>
      <dgm:t>
        <a:bodyPr/>
        <a:lstStyle/>
        <a:p>
          <a:endParaRPr lang="ru-RU"/>
        </a:p>
      </dgm:t>
    </dgm:pt>
    <dgm:pt modelId="{ABC20249-31D8-494D-A008-0C81CC3EC38E}">
      <dgm:prSet/>
      <dgm:spPr/>
      <dgm:t>
        <a:bodyPr/>
        <a:lstStyle/>
        <a:p>
          <a:pPr rtl="0"/>
          <a:r>
            <a:rPr lang="uk-UA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оцінювання виражаються в балах (від 1 до 12) та/або в оціночних судженнях.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34EB5-56E9-4E80-A6A2-08DE576C3B0B}" type="parTrans" cxnId="{1114427D-C20F-4B1F-B8C6-0895D96A6616}">
      <dgm:prSet/>
      <dgm:spPr/>
      <dgm:t>
        <a:bodyPr/>
        <a:lstStyle/>
        <a:p>
          <a:endParaRPr lang="ru-RU"/>
        </a:p>
      </dgm:t>
    </dgm:pt>
    <dgm:pt modelId="{65CB1B17-7F2A-4A1E-9067-77255D444165}" type="sibTrans" cxnId="{1114427D-C20F-4B1F-B8C6-0895D96A6616}">
      <dgm:prSet/>
      <dgm:spPr/>
      <dgm:t>
        <a:bodyPr/>
        <a:lstStyle/>
        <a:p>
          <a:endParaRPr lang="ru-RU"/>
        </a:p>
      </dgm:t>
    </dgm:pt>
    <dgm:pt modelId="{242859B7-DA4F-4D5F-84FC-1D9C4437D9A1}">
      <dgm:prSet/>
      <dgm:spPr/>
      <dgm:t>
        <a:bodyPr/>
        <a:lstStyle/>
        <a:p>
          <a:pPr algn="just" rtl="0"/>
          <a:r>
            <a:rPr lang="uk-UA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здійснюється за визначеними критеріями, які дозволяють встановити відповідність між вимогами до обов’язкових результатів навчання, визначеними Держстандартом, і фактичними результатами навчання учнів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3198C-51CB-4C85-9D38-2BC34C3E4606}" type="parTrans" cxnId="{512E054E-4C75-49A3-9887-1A92687B1B4A}">
      <dgm:prSet/>
      <dgm:spPr/>
      <dgm:t>
        <a:bodyPr/>
        <a:lstStyle/>
        <a:p>
          <a:endParaRPr lang="ru-RU"/>
        </a:p>
      </dgm:t>
    </dgm:pt>
    <dgm:pt modelId="{03507760-3938-429D-BBB4-ACAF343AA948}" type="sibTrans" cxnId="{512E054E-4C75-49A3-9887-1A92687B1B4A}">
      <dgm:prSet/>
      <dgm:spPr/>
      <dgm:t>
        <a:bodyPr/>
        <a:lstStyle/>
        <a:p>
          <a:endParaRPr lang="ru-RU"/>
        </a:p>
      </dgm:t>
    </dgm:pt>
    <dgm:pt modelId="{999914AD-58BB-4F66-B60F-2EA1FCBF11E6}" type="pres">
      <dgm:prSet presAssocID="{DF00F019-70D5-4B44-AC9E-93065FE926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FC2FB3-4287-47D0-BDAB-CB20802DBED7}" type="pres">
      <dgm:prSet presAssocID="{24B0A23B-BF37-4282-A90A-83BDE3AC0256}" presName="circle1" presStyleLbl="node1" presStyleIdx="0" presStyleCnt="3"/>
      <dgm:spPr/>
    </dgm:pt>
    <dgm:pt modelId="{A1E722D0-2C73-4A0B-AF69-9F62683FE690}" type="pres">
      <dgm:prSet presAssocID="{24B0A23B-BF37-4282-A90A-83BDE3AC0256}" presName="space" presStyleCnt="0"/>
      <dgm:spPr/>
    </dgm:pt>
    <dgm:pt modelId="{E5AB58CA-00B8-4561-B385-F9D6A24FF24C}" type="pres">
      <dgm:prSet presAssocID="{24B0A23B-BF37-4282-A90A-83BDE3AC0256}" presName="rect1" presStyleLbl="alignAcc1" presStyleIdx="0" presStyleCnt="3"/>
      <dgm:spPr/>
      <dgm:t>
        <a:bodyPr/>
        <a:lstStyle/>
        <a:p>
          <a:endParaRPr lang="ru-RU"/>
        </a:p>
      </dgm:t>
    </dgm:pt>
    <dgm:pt modelId="{D6795176-70E3-4C5F-8A72-67A227016FF7}" type="pres">
      <dgm:prSet presAssocID="{ABC20249-31D8-494D-A008-0C81CC3EC38E}" presName="vertSpace2" presStyleLbl="node1" presStyleIdx="0" presStyleCnt="3"/>
      <dgm:spPr/>
    </dgm:pt>
    <dgm:pt modelId="{C80AC708-E76A-4799-A992-9DDC1831972E}" type="pres">
      <dgm:prSet presAssocID="{ABC20249-31D8-494D-A008-0C81CC3EC38E}" presName="circle2" presStyleLbl="node1" presStyleIdx="1" presStyleCnt="3"/>
      <dgm:spPr/>
    </dgm:pt>
    <dgm:pt modelId="{A1921166-8166-4B87-B98C-8ADBDE5DB6E7}" type="pres">
      <dgm:prSet presAssocID="{ABC20249-31D8-494D-A008-0C81CC3EC38E}" presName="rect2" presStyleLbl="alignAcc1" presStyleIdx="1" presStyleCnt="3"/>
      <dgm:spPr/>
      <dgm:t>
        <a:bodyPr/>
        <a:lstStyle/>
        <a:p>
          <a:endParaRPr lang="ru-RU"/>
        </a:p>
      </dgm:t>
    </dgm:pt>
    <dgm:pt modelId="{CEBDE136-79BE-4023-B4A3-C1194E407590}" type="pres">
      <dgm:prSet presAssocID="{242859B7-DA4F-4D5F-84FC-1D9C4437D9A1}" presName="vertSpace3" presStyleLbl="node1" presStyleIdx="1" presStyleCnt="3"/>
      <dgm:spPr/>
    </dgm:pt>
    <dgm:pt modelId="{851DBF86-5CA7-4F2C-BC71-5B969D9E790A}" type="pres">
      <dgm:prSet presAssocID="{242859B7-DA4F-4D5F-84FC-1D9C4437D9A1}" presName="circle3" presStyleLbl="node1" presStyleIdx="2" presStyleCnt="3"/>
      <dgm:spPr/>
    </dgm:pt>
    <dgm:pt modelId="{69C29354-947F-4BC0-A890-CD00D0245748}" type="pres">
      <dgm:prSet presAssocID="{242859B7-DA4F-4D5F-84FC-1D9C4437D9A1}" presName="rect3" presStyleLbl="alignAcc1" presStyleIdx="2" presStyleCnt="3"/>
      <dgm:spPr/>
      <dgm:t>
        <a:bodyPr/>
        <a:lstStyle/>
        <a:p>
          <a:endParaRPr lang="ru-RU"/>
        </a:p>
      </dgm:t>
    </dgm:pt>
    <dgm:pt modelId="{FFFC92E5-16A1-4A4C-9660-20E3A31B1E54}" type="pres">
      <dgm:prSet presAssocID="{24B0A23B-BF37-4282-A90A-83BDE3AC025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EB61-8958-4E55-9B29-77FCD2719296}" type="pres">
      <dgm:prSet presAssocID="{ABC20249-31D8-494D-A008-0C81CC3EC38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E52A-3AE7-4EBA-B708-ABDC63DEB165}" type="pres">
      <dgm:prSet presAssocID="{242859B7-DA4F-4D5F-84FC-1D9C4437D9A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33AAA-AB5B-4FCE-9A01-20C6A325FCC2}" type="presOf" srcId="{DF00F019-70D5-4B44-AC9E-93065FE926F1}" destId="{999914AD-58BB-4F66-B60F-2EA1FCBF11E6}" srcOrd="0" destOrd="0" presId="urn:microsoft.com/office/officeart/2005/8/layout/target3"/>
    <dgm:cxn modelId="{1114427D-C20F-4B1F-B8C6-0895D96A6616}" srcId="{DF00F019-70D5-4B44-AC9E-93065FE926F1}" destId="{ABC20249-31D8-494D-A008-0C81CC3EC38E}" srcOrd="1" destOrd="0" parTransId="{8A034EB5-56E9-4E80-A6A2-08DE576C3B0B}" sibTransId="{65CB1B17-7F2A-4A1E-9067-77255D444165}"/>
    <dgm:cxn modelId="{69C0C365-E301-4A5D-B190-B7E2F758C853}" type="presOf" srcId="{24B0A23B-BF37-4282-A90A-83BDE3AC0256}" destId="{FFFC92E5-16A1-4A4C-9660-20E3A31B1E54}" srcOrd="1" destOrd="0" presId="urn:microsoft.com/office/officeart/2005/8/layout/target3"/>
    <dgm:cxn modelId="{5CDFE777-BDE4-4979-BDE3-BAAD2521C90B}" type="presOf" srcId="{242859B7-DA4F-4D5F-84FC-1D9C4437D9A1}" destId="{1FBAE52A-3AE7-4EBA-B708-ABDC63DEB165}" srcOrd="1" destOrd="0" presId="urn:microsoft.com/office/officeart/2005/8/layout/target3"/>
    <dgm:cxn modelId="{0B0A23BE-97DA-45AB-B4E3-364C610FA8C5}" type="presOf" srcId="{ABC20249-31D8-494D-A008-0C81CC3EC38E}" destId="{BF85EB61-8958-4E55-9B29-77FCD2719296}" srcOrd="1" destOrd="0" presId="urn:microsoft.com/office/officeart/2005/8/layout/target3"/>
    <dgm:cxn modelId="{77452302-9620-4788-BF41-64B8E01D1E24}" type="presOf" srcId="{ABC20249-31D8-494D-A008-0C81CC3EC38E}" destId="{A1921166-8166-4B87-B98C-8ADBDE5DB6E7}" srcOrd="0" destOrd="0" presId="urn:microsoft.com/office/officeart/2005/8/layout/target3"/>
    <dgm:cxn modelId="{38306262-B716-435C-975D-9A0FE1A2A3A2}" srcId="{DF00F019-70D5-4B44-AC9E-93065FE926F1}" destId="{24B0A23B-BF37-4282-A90A-83BDE3AC0256}" srcOrd="0" destOrd="0" parTransId="{C7060D90-F37E-4247-B0C9-8BB05286269A}" sibTransId="{F7D8077A-2942-42B9-A9E8-49FBDAC44430}"/>
    <dgm:cxn modelId="{512E054E-4C75-49A3-9887-1A92687B1B4A}" srcId="{DF00F019-70D5-4B44-AC9E-93065FE926F1}" destId="{242859B7-DA4F-4D5F-84FC-1D9C4437D9A1}" srcOrd="2" destOrd="0" parTransId="{9B13198C-51CB-4C85-9D38-2BC34C3E4606}" sibTransId="{03507760-3938-429D-BBB4-ACAF343AA948}"/>
    <dgm:cxn modelId="{604C2B1D-4916-4576-A332-542428229794}" type="presOf" srcId="{242859B7-DA4F-4D5F-84FC-1D9C4437D9A1}" destId="{69C29354-947F-4BC0-A890-CD00D0245748}" srcOrd="0" destOrd="0" presId="urn:microsoft.com/office/officeart/2005/8/layout/target3"/>
    <dgm:cxn modelId="{F9F8D632-8C2D-4202-9EA6-639E758CE993}" type="presOf" srcId="{24B0A23B-BF37-4282-A90A-83BDE3AC0256}" destId="{E5AB58CA-00B8-4561-B385-F9D6A24FF24C}" srcOrd="0" destOrd="0" presId="urn:microsoft.com/office/officeart/2005/8/layout/target3"/>
    <dgm:cxn modelId="{AA8ACA18-477A-43FA-9A0E-5EB9A421971B}" type="presParOf" srcId="{999914AD-58BB-4F66-B60F-2EA1FCBF11E6}" destId="{CEFC2FB3-4287-47D0-BDAB-CB20802DBED7}" srcOrd="0" destOrd="0" presId="urn:microsoft.com/office/officeart/2005/8/layout/target3"/>
    <dgm:cxn modelId="{1CEA06CC-B9D4-4370-80AB-B9E3F1EADF76}" type="presParOf" srcId="{999914AD-58BB-4F66-B60F-2EA1FCBF11E6}" destId="{A1E722D0-2C73-4A0B-AF69-9F62683FE690}" srcOrd="1" destOrd="0" presId="urn:microsoft.com/office/officeart/2005/8/layout/target3"/>
    <dgm:cxn modelId="{3E4B5FE4-C8EB-4FBF-A740-8022D0F0CB1A}" type="presParOf" srcId="{999914AD-58BB-4F66-B60F-2EA1FCBF11E6}" destId="{E5AB58CA-00B8-4561-B385-F9D6A24FF24C}" srcOrd="2" destOrd="0" presId="urn:microsoft.com/office/officeart/2005/8/layout/target3"/>
    <dgm:cxn modelId="{7EBD46CA-1C3A-4446-9A2A-CC580B9D0AF1}" type="presParOf" srcId="{999914AD-58BB-4F66-B60F-2EA1FCBF11E6}" destId="{D6795176-70E3-4C5F-8A72-67A227016FF7}" srcOrd="3" destOrd="0" presId="urn:microsoft.com/office/officeart/2005/8/layout/target3"/>
    <dgm:cxn modelId="{09995695-73A8-403B-B35B-C77D8E24F665}" type="presParOf" srcId="{999914AD-58BB-4F66-B60F-2EA1FCBF11E6}" destId="{C80AC708-E76A-4799-A992-9DDC1831972E}" srcOrd="4" destOrd="0" presId="urn:microsoft.com/office/officeart/2005/8/layout/target3"/>
    <dgm:cxn modelId="{C8F66F62-1E42-4C76-947E-7994ECE7CD64}" type="presParOf" srcId="{999914AD-58BB-4F66-B60F-2EA1FCBF11E6}" destId="{A1921166-8166-4B87-B98C-8ADBDE5DB6E7}" srcOrd="5" destOrd="0" presId="urn:microsoft.com/office/officeart/2005/8/layout/target3"/>
    <dgm:cxn modelId="{D84F58BB-48A8-49C5-92EA-48CA48912642}" type="presParOf" srcId="{999914AD-58BB-4F66-B60F-2EA1FCBF11E6}" destId="{CEBDE136-79BE-4023-B4A3-C1194E407590}" srcOrd="6" destOrd="0" presId="urn:microsoft.com/office/officeart/2005/8/layout/target3"/>
    <dgm:cxn modelId="{1B54C640-AF37-40E7-95BB-3B9A743FF9C2}" type="presParOf" srcId="{999914AD-58BB-4F66-B60F-2EA1FCBF11E6}" destId="{851DBF86-5CA7-4F2C-BC71-5B969D9E790A}" srcOrd="7" destOrd="0" presId="urn:microsoft.com/office/officeart/2005/8/layout/target3"/>
    <dgm:cxn modelId="{BD58CAA0-7E4F-4DEC-8647-AE49B2BFDC1A}" type="presParOf" srcId="{999914AD-58BB-4F66-B60F-2EA1FCBF11E6}" destId="{69C29354-947F-4BC0-A890-CD00D0245748}" srcOrd="8" destOrd="0" presId="urn:microsoft.com/office/officeart/2005/8/layout/target3"/>
    <dgm:cxn modelId="{468B287B-1291-4707-94B0-F082AB6D3877}" type="presParOf" srcId="{999914AD-58BB-4F66-B60F-2EA1FCBF11E6}" destId="{FFFC92E5-16A1-4A4C-9660-20E3A31B1E54}" srcOrd="9" destOrd="0" presId="urn:microsoft.com/office/officeart/2005/8/layout/target3"/>
    <dgm:cxn modelId="{A38D7509-55F9-491D-9340-C576152980C3}" type="presParOf" srcId="{999914AD-58BB-4F66-B60F-2EA1FCBF11E6}" destId="{BF85EB61-8958-4E55-9B29-77FCD2719296}" srcOrd="10" destOrd="0" presId="urn:microsoft.com/office/officeart/2005/8/layout/target3"/>
    <dgm:cxn modelId="{C47C92CD-86FA-4673-B0EF-EE3028F2816B}" type="presParOf" srcId="{999914AD-58BB-4F66-B60F-2EA1FCBF11E6}" destId="{1FBAE52A-3AE7-4EBA-B708-ABDC63DEB16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C66BB-1E47-4CFA-8241-F314B5EDBC3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3AE66923-8555-4424-816C-BFE30BAA448E}">
      <dgm:prSet/>
      <dgm:spPr/>
      <dgm:t>
        <a:bodyPr/>
        <a:lstStyle/>
        <a:p>
          <a:pPr rtl="0"/>
          <a:r>
            <a:rPr lang="uk-UA" b="1" i="0" dirty="0" smtClean="0"/>
            <a:t>вербальна</a:t>
          </a:r>
          <a:endParaRPr lang="uk-UA" dirty="0"/>
        </a:p>
      </dgm:t>
    </dgm:pt>
    <dgm:pt modelId="{E314DECE-209A-4D6E-BF17-82A262447497}" type="parTrans" cxnId="{03CBFC30-7E60-4A8B-94B7-04EB7A70F27B}">
      <dgm:prSet/>
      <dgm:spPr/>
      <dgm:t>
        <a:bodyPr/>
        <a:lstStyle/>
        <a:p>
          <a:endParaRPr lang="uk-UA"/>
        </a:p>
      </dgm:t>
    </dgm:pt>
    <dgm:pt modelId="{FAE44D34-BAE2-41C8-86AC-11DBF8932EE6}" type="sibTrans" cxnId="{03CBFC30-7E60-4A8B-94B7-04EB7A70F27B}">
      <dgm:prSet/>
      <dgm:spPr/>
      <dgm:t>
        <a:bodyPr/>
        <a:lstStyle/>
        <a:p>
          <a:endParaRPr lang="uk-UA"/>
        </a:p>
      </dgm:t>
    </dgm:pt>
    <dgm:pt modelId="{5ED5F22F-E011-443E-AE53-6BDAF2A7828A}">
      <dgm:prSet/>
      <dgm:spPr/>
      <dgm:t>
        <a:bodyPr/>
        <a:lstStyle/>
        <a:p>
          <a:pPr rtl="0"/>
          <a:r>
            <a:rPr lang="uk-UA" b="1" i="0" smtClean="0"/>
            <a:t>рівнева</a:t>
          </a:r>
          <a:endParaRPr lang="uk-UA"/>
        </a:p>
      </dgm:t>
    </dgm:pt>
    <dgm:pt modelId="{FDFA6A9A-FB90-477B-99F0-02031B1023EC}" type="parTrans" cxnId="{693739EA-C392-4A82-B525-697AA26E349E}">
      <dgm:prSet/>
      <dgm:spPr/>
      <dgm:t>
        <a:bodyPr/>
        <a:lstStyle/>
        <a:p>
          <a:endParaRPr lang="uk-UA"/>
        </a:p>
      </dgm:t>
    </dgm:pt>
    <dgm:pt modelId="{9B623A1F-D67F-4B1A-B336-13E8C5EF070A}" type="sibTrans" cxnId="{693739EA-C392-4A82-B525-697AA26E349E}">
      <dgm:prSet/>
      <dgm:spPr/>
      <dgm:t>
        <a:bodyPr/>
        <a:lstStyle/>
        <a:p>
          <a:endParaRPr lang="uk-UA"/>
        </a:p>
      </dgm:t>
    </dgm:pt>
    <dgm:pt modelId="{A5C1C994-82CE-477F-A529-595867170DAE}">
      <dgm:prSet/>
      <dgm:spPr/>
      <dgm:t>
        <a:bodyPr/>
        <a:lstStyle/>
        <a:p>
          <a:pPr rtl="0"/>
          <a:r>
            <a:rPr lang="uk-UA" b="1" i="0" smtClean="0"/>
            <a:t>бальна</a:t>
          </a:r>
          <a:endParaRPr lang="uk-UA"/>
        </a:p>
      </dgm:t>
    </dgm:pt>
    <dgm:pt modelId="{EA0AB159-EA83-4951-B011-F72BEB25A8C0}" type="parTrans" cxnId="{23A297FE-8A5B-41E0-B32D-8CEC64AAFCA8}">
      <dgm:prSet/>
      <dgm:spPr/>
      <dgm:t>
        <a:bodyPr/>
        <a:lstStyle/>
        <a:p>
          <a:endParaRPr lang="uk-UA"/>
        </a:p>
      </dgm:t>
    </dgm:pt>
    <dgm:pt modelId="{A7061CC3-5805-476B-B890-41CB1652A416}" type="sibTrans" cxnId="{23A297FE-8A5B-41E0-B32D-8CEC64AAFCA8}">
      <dgm:prSet/>
      <dgm:spPr/>
      <dgm:t>
        <a:bodyPr/>
        <a:lstStyle/>
        <a:p>
          <a:endParaRPr lang="uk-UA"/>
        </a:p>
      </dgm:t>
    </dgm:pt>
    <dgm:pt modelId="{EE8FB992-E7C5-4D63-868B-017E9B670544}" type="pres">
      <dgm:prSet presAssocID="{04CC66BB-1E47-4CFA-8241-F314B5EDBC3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045A9-6274-477B-B08D-539559A27AB3}" type="pres">
      <dgm:prSet presAssocID="{3AE66923-8555-4424-816C-BFE30BAA448E}" presName="circ1" presStyleLbl="vennNode1" presStyleIdx="0" presStyleCnt="3"/>
      <dgm:spPr/>
      <dgm:t>
        <a:bodyPr/>
        <a:lstStyle/>
        <a:p>
          <a:endParaRPr lang="ru-RU"/>
        </a:p>
      </dgm:t>
    </dgm:pt>
    <dgm:pt modelId="{60D938EA-1C0A-4CCA-B278-4583FB6329EC}" type="pres">
      <dgm:prSet presAssocID="{3AE66923-8555-4424-816C-BFE30BAA44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0B2C3-26E3-4359-8939-1AD99A13AE08}" type="pres">
      <dgm:prSet presAssocID="{5ED5F22F-E011-443E-AE53-6BDAF2A7828A}" presName="circ2" presStyleLbl="vennNode1" presStyleIdx="1" presStyleCnt="3"/>
      <dgm:spPr/>
      <dgm:t>
        <a:bodyPr/>
        <a:lstStyle/>
        <a:p>
          <a:endParaRPr lang="ru-RU"/>
        </a:p>
      </dgm:t>
    </dgm:pt>
    <dgm:pt modelId="{90A444C9-E377-4486-9EC9-39FE8AD9A6FE}" type="pres">
      <dgm:prSet presAssocID="{5ED5F22F-E011-443E-AE53-6BDAF2A782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C5CFC-FA21-4C46-8793-4B19F0F396CB}" type="pres">
      <dgm:prSet presAssocID="{A5C1C994-82CE-477F-A529-595867170DAE}" presName="circ3" presStyleLbl="vennNode1" presStyleIdx="2" presStyleCnt="3"/>
      <dgm:spPr/>
      <dgm:t>
        <a:bodyPr/>
        <a:lstStyle/>
        <a:p>
          <a:endParaRPr lang="ru-RU"/>
        </a:p>
      </dgm:t>
    </dgm:pt>
    <dgm:pt modelId="{9FF00208-7B86-4CA5-AC1E-700C372C2F37}" type="pres">
      <dgm:prSet presAssocID="{A5C1C994-82CE-477F-A529-595867170D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739EA-C392-4A82-B525-697AA26E349E}" srcId="{04CC66BB-1E47-4CFA-8241-F314B5EDBC3B}" destId="{5ED5F22F-E011-443E-AE53-6BDAF2A7828A}" srcOrd="1" destOrd="0" parTransId="{FDFA6A9A-FB90-477B-99F0-02031B1023EC}" sibTransId="{9B623A1F-D67F-4B1A-B336-13E8C5EF070A}"/>
    <dgm:cxn modelId="{6BD6F830-F6EB-442C-ABC9-D192853758C6}" type="presOf" srcId="{A5C1C994-82CE-477F-A529-595867170DAE}" destId="{9FF00208-7B86-4CA5-AC1E-700C372C2F37}" srcOrd="1" destOrd="0" presId="urn:microsoft.com/office/officeart/2005/8/layout/venn1"/>
    <dgm:cxn modelId="{03CBFC30-7E60-4A8B-94B7-04EB7A70F27B}" srcId="{04CC66BB-1E47-4CFA-8241-F314B5EDBC3B}" destId="{3AE66923-8555-4424-816C-BFE30BAA448E}" srcOrd="0" destOrd="0" parTransId="{E314DECE-209A-4D6E-BF17-82A262447497}" sibTransId="{FAE44D34-BAE2-41C8-86AC-11DBF8932EE6}"/>
    <dgm:cxn modelId="{D804D23F-CF88-4E35-9DD1-B7B5B06EE30B}" type="presOf" srcId="{5ED5F22F-E011-443E-AE53-6BDAF2A7828A}" destId="{90A444C9-E377-4486-9EC9-39FE8AD9A6FE}" srcOrd="1" destOrd="0" presId="urn:microsoft.com/office/officeart/2005/8/layout/venn1"/>
    <dgm:cxn modelId="{CB37AF97-8BB2-4C6F-A415-9A0A5933E355}" type="presOf" srcId="{3AE66923-8555-4424-816C-BFE30BAA448E}" destId="{60D938EA-1C0A-4CCA-B278-4583FB6329EC}" srcOrd="1" destOrd="0" presId="urn:microsoft.com/office/officeart/2005/8/layout/venn1"/>
    <dgm:cxn modelId="{23A297FE-8A5B-41E0-B32D-8CEC64AAFCA8}" srcId="{04CC66BB-1E47-4CFA-8241-F314B5EDBC3B}" destId="{A5C1C994-82CE-477F-A529-595867170DAE}" srcOrd="2" destOrd="0" parTransId="{EA0AB159-EA83-4951-B011-F72BEB25A8C0}" sibTransId="{A7061CC3-5805-476B-B890-41CB1652A416}"/>
    <dgm:cxn modelId="{F3F998DD-55FA-4539-94EC-870081EE0F98}" type="presOf" srcId="{A5C1C994-82CE-477F-A529-595867170DAE}" destId="{03EC5CFC-FA21-4C46-8793-4B19F0F396CB}" srcOrd="0" destOrd="0" presId="urn:microsoft.com/office/officeart/2005/8/layout/venn1"/>
    <dgm:cxn modelId="{4D770AA6-B54C-452D-AB0B-E4CFF683D255}" type="presOf" srcId="{04CC66BB-1E47-4CFA-8241-F314B5EDBC3B}" destId="{EE8FB992-E7C5-4D63-868B-017E9B670544}" srcOrd="0" destOrd="0" presId="urn:microsoft.com/office/officeart/2005/8/layout/venn1"/>
    <dgm:cxn modelId="{6D17CEB4-9786-4087-8993-8159CF7FCFCC}" type="presOf" srcId="{5ED5F22F-E011-443E-AE53-6BDAF2A7828A}" destId="{ADF0B2C3-26E3-4359-8939-1AD99A13AE08}" srcOrd="0" destOrd="0" presId="urn:microsoft.com/office/officeart/2005/8/layout/venn1"/>
    <dgm:cxn modelId="{9A7A5FC9-3673-4B67-8ED6-1B643FA0A7B6}" type="presOf" srcId="{3AE66923-8555-4424-816C-BFE30BAA448E}" destId="{9CD045A9-6274-477B-B08D-539559A27AB3}" srcOrd="0" destOrd="0" presId="urn:microsoft.com/office/officeart/2005/8/layout/venn1"/>
    <dgm:cxn modelId="{38412EEA-D1D2-46D1-862D-26873A37F8AB}" type="presParOf" srcId="{EE8FB992-E7C5-4D63-868B-017E9B670544}" destId="{9CD045A9-6274-477B-B08D-539559A27AB3}" srcOrd="0" destOrd="0" presId="urn:microsoft.com/office/officeart/2005/8/layout/venn1"/>
    <dgm:cxn modelId="{14556782-F76D-4CEC-9190-870B246DFA92}" type="presParOf" srcId="{EE8FB992-E7C5-4D63-868B-017E9B670544}" destId="{60D938EA-1C0A-4CCA-B278-4583FB6329EC}" srcOrd="1" destOrd="0" presId="urn:microsoft.com/office/officeart/2005/8/layout/venn1"/>
    <dgm:cxn modelId="{45E9FA3E-6477-4AD1-9DBC-5BE53B145770}" type="presParOf" srcId="{EE8FB992-E7C5-4D63-868B-017E9B670544}" destId="{ADF0B2C3-26E3-4359-8939-1AD99A13AE08}" srcOrd="2" destOrd="0" presId="urn:microsoft.com/office/officeart/2005/8/layout/venn1"/>
    <dgm:cxn modelId="{F3BD34D4-24A3-4EFA-B498-7FD2A79970DF}" type="presParOf" srcId="{EE8FB992-E7C5-4D63-868B-017E9B670544}" destId="{90A444C9-E377-4486-9EC9-39FE8AD9A6FE}" srcOrd="3" destOrd="0" presId="urn:microsoft.com/office/officeart/2005/8/layout/venn1"/>
    <dgm:cxn modelId="{63626C20-1EAC-410C-A821-CE1C7312DC2B}" type="presParOf" srcId="{EE8FB992-E7C5-4D63-868B-017E9B670544}" destId="{03EC5CFC-FA21-4C46-8793-4B19F0F396CB}" srcOrd="4" destOrd="0" presId="urn:microsoft.com/office/officeart/2005/8/layout/venn1"/>
    <dgm:cxn modelId="{2B2C8A33-2229-49C5-81CC-B1071DB700B1}" type="presParOf" srcId="{EE8FB992-E7C5-4D63-868B-017E9B670544}" destId="{9FF00208-7B86-4CA5-AC1E-700C372C2F3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2FB3-4287-47D0-BDAB-CB20802DBED7}">
      <dsp:nvSpPr>
        <dsp:cNvPr id="0" name=""/>
        <dsp:cNvSpPr/>
      </dsp:nvSpPr>
      <dsp:spPr>
        <a:xfrm>
          <a:off x="0" y="0"/>
          <a:ext cx="5391149" cy="539114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B58CA-00B8-4561-B385-F9D6A24FF24C}">
      <dsp:nvSpPr>
        <dsp:cNvPr id="0" name=""/>
        <dsp:cNvSpPr/>
      </dsp:nvSpPr>
      <dsp:spPr>
        <a:xfrm>
          <a:off x="2695574" y="0"/>
          <a:ext cx="7591425" cy="5391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навчання – це знання, уміння, навички, ставлення, цінності, набуті в процесі навчання, виховання та розвитку, які учень здатний продемонструвати після завершення освітньої програми на кожному рівні (циклі) загальної середньої освіти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5574" y="0"/>
        <a:ext cx="7591425" cy="1617348"/>
      </dsp:txXfrm>
    </dsp:sp>
    <dsp:sp modelId="{C80AC708-E76A-4799-A992-9DDC1831972E}">
      <dsp:nvSpPr>
        <dsp:cNvPr id="0" name=""/>
        <dsp:cNvSpPr/>
      </dsp:nvSpPr>
      <dsp:spPr>
        <a:xfrm>
          <a:off x="943453" y="1617348"/>
          <a:ext cx="3504243" cy="35042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21166-8166-4B87-B98C-8ADBDE5DB6E7}">
      <dsp:nvSpPr>
        <dsp:cNvPr id="0" name=""/>
        <dsp:cNvSpPr/>
      </dsp:nvSpPr>
      <dsp:spPr>
        <a:xfrm>
          <a:off x="2695574" y="1617348"/>
          <a:ext cx="7591425" cy="3504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оцінювання виражаються в балах (від 1 до 12) та/або в оціночних судженнях.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5574" y="1617348"/>
        <a:ext cx="7591425" cy="1617343"/>
      </dsp:txXfrm>
    </dsp:sp>
    <dsp:sp modelId="{851DBF86-5CA7-4F2C-BC71-5B969D9E790A}">
      <dsp:nvSpPr>
        <dsp:cNvPr id="0" name=""/>
        <dsp:cNvSpPr/>
      </dsp:nvSpPr>
      <dsp:spPr>
        <a:xfrm>
          <a:off x="1886903" y="3234691"/>
          <a:ext cx="1617343" cy="16173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29354-947F-4BC0-A890-CD00D0245748}">
      <dsp:nvSpPr>
        <dsp:cNvPr id="0" name=""/>
        <dsp:cNvSpPr/>
      </dsp:nvSpPr>
      <dsp:spPr>
        <a:xfrm>
          <a:off x="2695574" y="3234691"/>
          <a:ext cx="7591425" cy="1617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здійснюється за визначеними критеріями, які дозволяють встановити відповідність між вимогами до обов’язкових результатів навчання, визначеними Держстандартом, і фактичними результатами навчання учнів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5574" y="3234691"/>
        <a:ext cx="7591425" cy="1617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045A9-6274-477B-B08D-539559A27AB3}">
      <dsp:nvSpPr>
        <dsp:cNvPr id="0" name=""/>
        <dsp:cNvSpPr/>
      </dsp:nvSpPr>
      <dsp:spPr>
        <a:xfrm>
          <a:off x="768408" y="95907"/>
          <a:ext cx="1984285" cy="19842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dirty="0" smtClean="0"/>
            <a:t>вербальна</a:t>
          </a:r>
          <a:endParaRPr lang="uk-UA" sz="2100" kern="1200" dirty="0"/>
        </a:p>
      </dsp:txBody>
      <dsp:txXfrm>
        <a:off x="1032979" y="443157"/>
        <a:ext cx="1455143" cy="892928"/>
      </dsp:txXfrm>
    </dsp:sp>
    <dsp:sp modelId="{ADF0B2C3-26E3-4359-8939-1AD99A13AE08}">
      <dsp:nvSpPr>
        <dsp:cNvPr id="0" name=""/>
        <dsp:cNvSpPr/>
      </dsp:nvSpPr>
      <dsp:spPr>
        <a:xfrm>
          <a:off x="1484404" y="1336085"/>
          <a:ext cx="1984285" cy="19842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smtClean="0"/>
            <a:t>рівнева</a:t>
          </a:r>
          <a:endParaRPr lang="uk-UA" sz="2100" kern="1200"/>
        </a:p>
      </dsp:txBody>
      <dsp:txXfrm>
        <a:off x="2091265" y="1848693"/>
        <a:ext cx="1190571" cy="1091357"/>
      </dsp:txXfrm>
    </dsp:sp>
    <dsp:sp modelId="{03EC5CFC-FA21-4C46-8793-4B19F0F396CB}">
      <dsp:nvSpPr>
        <dsp:cNvPr id="0" name=""/>
        <dsp:cNvSpPr/>
      </dsp:nvSpPr>
      <dsp:spPr>
        <a:xfrm>
          <a:off x="52411" y="1336085"/>
          <a:ext cx="1984285" cy="19842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smtClean="0"/>
            <a:t>бальна</a:t>
          </a:r>
          <a:endParaRPr lang="uk-UA" sz="2100" kern="1200"/>
        </a:p>
      </dsp:txBody>
      <dsp:txXfrm>
        <a:off x="239265" y="1848693"/>
        <a:ext cx="1190571" cy="109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500"/>
            <a:ext cx="4592325" cy="37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54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#Text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google.com/url?q=https://zakon.rada.gov.ua/laws/show/671-2016-%D0%BF#Text&amp;sa=D&amp;sntz=1&amp;usg=AFQjCNHjxhJ0s1O1SPeIulakn0haQruVI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osvita.ua/doc/files/news/927/92715/Kriteriyi_gromadyan_istorichna.pdf" TargetMode="External"/><Relationship Id="rId13" Type="http://schemas.openxmlformats.org/officeDocument/2006/relationships/hyperlink" Target="https://osvita.ua/doc/files/news/927/92715/Kriteriyi_mistectvo.pdf" TargetMode="External"/><Relationship Id="rId3" Type="http://schemas.openxmlformats.org/officeDocument/2006/relationships/hyperlink" Target="https://osvita.ua/doc/files/news/927/92715/Rekomendaciyi.pdf" TargetMode="External"/><Relationship Id="rId7" Type="http://schemas.openxmlformats.org/officeDocument/2006/relationships/hyperlink" Target="https://osvita.ua/doc/files/news/927/92715/Kriteriyi_matematika.pdf" TargetMode="External"/><Relationship Id="rId12" Type="http://schemas.openxmlformats.org/officeDocument/2006/relationships/hyperlink" Target="https://osvita.ua/doc/files/news/927/92715/Kriteriyi_tehnologiyi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svita.ua/doc/files/news/927/92715/Kriteriyi_inozemni.pdf" TargetMode="External"/><Relationship Id="rId11" Type="http://schemas.openxmlformats.org/officeDocument/2006/relationships/hyperlink" Target="https://osvita.ua/doc/files/news/927/92715/Kriteriyi_socialna_zdorov__ya.pdf" TargetMode="External"/><Relationship Id="rId5" Type="http://schemas.openxmlformats.org/officeDocument/2006/relationships/hyperlink" Target="https://osvita.ua/doc/files/news/927/92715/Kriteriyi_ukr.pdf" TargetMode="External"/><Relationship Id="rId15" Type="http://schemas.openxmlformats.org/officeDocument/2006/relationships/hyperlink" Target="https://osvita.ua/doc/files/news/927/92715/Svidotstvo_dosyahnennya-5-9-kh_klasiv-20.pdf" TargetMode="External"/><Relationship Id="rId10" Type="http://schemas.openxmlformats.org/officeDocument/2006/relationships/hyperlink" Target="https://osvita.ua/doc/files/news/927/92715/Kriteriyi_informatika.pdf" TargetMode="External"/><Relationship Id="rId4" Type="http://schemas.openxmlformats.org/officeDocument/2006/relationships/hyperlink" Target="https://osvita.ua/doc/files/news/927/92715/Zagalni_kriteriyi.pdf" TargetMode="External"/><Relationship Id="rId9" Type="http://schemas.openxmlformats.org/officeDocument/2006/relationships/hyperlink" Target="https://osvita.ua/doc/files/news/927/92715/Kriteriyi_prirodnicha.pdf" TargetMode="External"/><Relationship Id="rId14" Type="http://schemas.openxmlformats.org/officeDocument/2006/relationships/hyperlink" Target="https://osvita.ua/doc/files/news/927/92715/Kriteriyi_fizkultura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zatverdzhennya-metodichnih-rekomendacij-shodo-ocinyuvannya-navchalnih-dosyagnen-uchniv-5-6-klasiv-yaki-zdobuvayut-osvitu-vidpovidno-do-novogo-derzhavnogo-standartu-bazovoyi-serednoyi-osvit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Google Shape;92;p1"/>
          <p:cNvSpPr txBox="1"/>
          <p:nvPr/>
        </p:nvSpPr>
        <p:spPr>
          <a:xfrm>
            <a:off x="342900" y="2159423"/>
            <a:ext cx="111633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Оцінювання учнів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з особливими </a:t>
            </a:r>
            <a:r>
              <a:rPr lang="uk-UA" sz="4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</a:t>
            </a:r>
            <a:r>
              <a:rPr lang="uk-UA" sz="4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світніми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п</a:t>
            </a:r>
            <a:r>
              <a:rPr lang="uk-UA" sz="4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отребами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( з порушеннями слуху)</a:t>
            </a:r>
            <a:endParaRPr lang="uk-UA" sz="4400" b="1" i="0" u="none" strike="noStrike" cap="none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4400" b="1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100" y="718691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Хустська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І-ІІІ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0638"/>
            <a:ext cx="1219993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0166" y="882869"/>
            <a:ext cx="10011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( 10 – 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аргументовано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опанований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3"/>
          <p:cNvSpPr/>
          <p:nvPr/>
        </p:nvSpPr>
        <p:spPr>
          <a:xfrm>
            <a:off x="944217" y="5009322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968487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284007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7388086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9492165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493302-D42F-4E58-BE2D-BD305DDF005A}"/>
              </a:ext>
            </a:extLst>
          </p:cNvPr>
          <p:cNvSpPr txBox="1"/>
          <p:nvPr/>
        </p:nvSpPr>
        <p:spPr>
          <a:xfrm>
            <a:off x="1777460" y="721267"/>
            <a:ext cx="8797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Операційний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компонент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навчальної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діяльності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учня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48847BB9-9DB2-4903-9531-ACF89BAEE63F}"/>
              </a:ext>
            </a:extLst>
          </p:cNvPr>
          <p:cNvGrpSpPr/>
          <p:nvPr/>
        </p:nvGrpSpPr>
        <p:grpSpPr>
          <a:xfrm>
            <a:off x="944215" y="1309997"/>
            <a:ext cx="10267420" cy="5337974"/>
            <a:chOff x="-2931189" y="1741564"/>
            <a:chExt cx="10256013" cy="7426255"/>
          </a:xfrm>
        </p:grpSpPr>
        <p:sp>
          <p:nvSpPr>
            <p:cNvPr id="100" name="Текстовое поле 99"/>
            <p:cNvSpPr txBox="1"/>
            <p:nvPr/>
          </p:nvSpPr>
          <p:spPr>
            <a:xfrm>
              <a:off x="-2931189" y="4608397"/>
              <a:ext cx="10256013" cy="45594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pPr marL="0" indent="0" algn="l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При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оцінці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аналізуються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такі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характеристики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способу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дії</a:t>
              </a:r>
              <a:r>
                <a:rPr lang="uk-UA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</a:p>
            <a:p>
              <a:pPr marL="0" indent="0">
                <a:lnSpc>
                  <a:spcPct val="100000"/>
                </a:lnSpc>
                <a:buFont typeface="+mj-lt"/>
                <a:buNone/>
              </a:pPr>
              <a:r>
                <a:rPr lang="uk-UA" altLang="en-US" sz="28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щодо </a:t>
              </a:r>
              <a:r>
                <a:rPr lang="en-US" sz="2800" b="1" u="sng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сформован</a:t>
              </a:r>
              <a:r>
                <a:rPr lang="uk-UA" altLang="en-US" sz="28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ості</a:t>
              </a:r>
              <a:r>
                <a:rPr lang="uk-UA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: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</a:p>
            <a:p>
              <a:pPr marL="400050" indent="-400050">
                <a:lnSpc>
                  <a:spcPct val="100000"/>
                </a:lnSpc>
                <a:buFont typeface="+mj-lt"/>
                <a:buAutoNum type="romanUcPeriod"/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копіювання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зразка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способу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діяльності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; </a:t>
              </a:r>
            </a:p>
            <a:p>
              <a:pPr marL="400050" indent="-400050">
                <a:lnSpc>
                  <a:spcPct val="100000"/>
                </a:lnSpc>
                <a:buFont typeface="+mj-lt"/>
                <a:buAutoNum type="romanUcPeriod"/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виконання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способу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діяльності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за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зразком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; </a:t>
              </a:r>
            </a:p>
            <a:p>
              <a:pPr marL="400050" indent="-400050">
                <a:lnSpc>
                  <a:spcPct val="100000"/>
                </a:lnSpc>
                <a:buFont typeface="+mj-lt"/>
                <a:buAutoNum type="romanUcPeriod"/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виконання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способу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діяльності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за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аналогією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; </a:t>
              </a:r>
            </a:p>
            <a:p>
              <a:pPr marL="400050" indent="-400050">
                <a:lnSpc>
                  <a:spcPct val="100000"/>
                </a:lnSpc>
                <a:buFont typeface="+mj-lt"/>
                <a:buAutoNum type="romanUcPeriod"/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виконання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способу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діяльності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в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нових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ситуаціях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</a:rPr>
                <a:t>. </a:t>
              </a:r>
            </a:p>
            <a:p>
              <a:pPr marL="0" indent="0">
                <a:lnSpc>
                  <a:spcPct val="100000"/>
                </a:lnSpc>
                <a:buFont typeface="+mj-lt"/>
                <a:buNone/>
              </a:pPr>
              <a:endPara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00000"/>
                </a:lnSpc>
                <a:buFont typeface="+mj-lt"/>
                <a:buNone/>
              </a:pPr>
              <a:endPara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</a:endParaRPr>
            </a:p>
          </p:txBody>
        </p:sp>
        <p:sp>
          <p:nvSpPr>
            <p:cNvPr id="2" name="Текстовое поле 1"/>
            <p:cNvSpPr txBox="1"/>
            <p:nvPr/>
          </p:nvSpPr>
          <p:spPr>
            <a:xfrm>
              <a:off x="-96422" y="1741564"/>
              <a:ext cx="7383188" cy="321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щодо </a:t>
              </a:r>
              <a:r>
                <a:rPr lang="en-US" sz="2400" b="1" u="sng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самостійності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учня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під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час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виконання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завдань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: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потребує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постійної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допомоги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;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виконує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зі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значною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допомогою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;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виконує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з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незначною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допомогою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; </a:t>
              </a:r>
            </a:p>
            <a:p>
              <a:pPr marL="400050" indent="-400050">
                <a:buFont typeface="+mj-lt"/>
                <a:buAutoNum type="romanUcPeriod"/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виконує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без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допомоги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Yu Gothic" panose="020B0400000000000000" charset="-128"/>
                  <a:cs typeface="Times New Roman" panose="02020603050405020304" pitchFamily="18" charset="0"/>
                  <a:sym typeface="+mn-ea"/>
                </a:rPr>
                <a:t>. </a:t>
              </a:r>
              <a:endPara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  <a:sym typeface="+mn-ea"/>
              </a:endParaRPr>
            </a:p>
            <a:p>
              <a:endPara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1026" name="Picture 2" descr="Картинки для презентация (29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7" y="149070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3"/>
          <p:cNvSpPr/>
          <p:nvPr/>
        </p:nvSpPr>
        <p:spPr>
          <a:xfrm>
            <a:off x="944217" y="5009322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968487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284007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7388086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9492165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A276CE-0005-48D5-841A-1531645A4CAF}"/>
              </a:ext>
            </a:extLst>
          </p:cNvPr>
          <p:cNvSpPr txBox="1"/>
          <p:nvPr/>
        </p:nvSpPr>
        <p:spPr>
          <a:xfrm>
            <a:off x="1043374" y="811708"/>
            <a:ext cx="987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Мотиваційний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компонент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навчальної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діяльності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учня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за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рівнями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</a:t>
            </a:r>
          </a:p>
          <a:p>
            <a:pPr algn="ctr"/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95566" y="2325960"/>
            <a:ext cx="10216067" cy="344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І.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байдуже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або недостатньо позитивне ставлення до виконання завдань;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ІІ. позитивне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ставлення до виконання завдань;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ІІІ. зацікавлений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у кінцевому результаті розв’язання навчального завдання;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V.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зацікавлений в опануванні способом дії розв’язання навчальних завдань.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79897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894487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95999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31589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10800000">
            <a:off x="3895018" y="3309730"/>
            <a:ext cx="5715661" cy="132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581321" y="2812681"/>
            <a:ext cx="1198576" cy="134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737904" y="2812681"/>
            <a:ext cx="1198576" cy="134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2037522" y="1639957"/>
            <a:ext cx="7782339" cy="37768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1781503" y="851927"/>
            <a:ext cx="9515147" cy="515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 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Учнів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з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особливими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освітніми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потребами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так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само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як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і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учнів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з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типовим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розвитком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оцінюють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за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цими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чотирма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рівнями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і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відповідними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їм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ru-RU"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ru-RU"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12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балами</a:t>
            </a:r>
            <a:r>
              <a:rPr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</a:t>
            </a:r>
            <a:endParaRPr lang="ru-RU" sz="2400" b="1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sz="2400" b="1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  </a:t>
            </a:r>
            <a:r>
              <a:rPr sz="2400" b="1" dirty="0" err="1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Проте</a:t>
            </a:r>
            <a:r>
              <a:rPr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вимоги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до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оцінювання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є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іншими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оскільки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слід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враховувати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можливості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дітей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та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їхні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психофізичні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особливості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 </a:t>
            </a:r>
            <a:endParaRPr lang="ru-RU" sz="2400" b="1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2400" b="1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  </a:t>
            </a:r>
            <a:r>
              <a:rPr sz="2400" b="1" dirty="0" err="1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Ми</a:t>
            </a:r>
            <a:r>
              <a:rPr sz="2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оцінюємо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той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реальний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обсяг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матеріалу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та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завдань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який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зазначений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в ІПР і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безпосередньо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Індивідуальному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календарно-тематичному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плануванню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по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кожному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400" b="1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предмету</a:t>
            </a:r>
            <a:r>
              <a:rPr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8196" name="Picture 4" descr="https://uprostim.com/wp-content/uploads/2021/05/image051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7276"/>
          <a:stretch/>
        </p:blipFill>
        <p:spPr bwMode="auto">
          <a:xfrm>
            <a:off x="233442" y="3429794"/>
            <a:ext cx="1548061" cy="2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79897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894487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95999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31589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10800000">
            <a:off x="3895018" y="3309730"/>
            <a:ext cx="5715661" cy="132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581321" y="2812681"/>
            <a:ext cx="1198576" cy="134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737904" y="2812681"/>
            <a:ext cx="1198576" cy="134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2037522" y="1639957"/>
            <a:ext cx="7782339" cy="37768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998865" y="1447801"/>
            <a:ext cx="9942404" cy="422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У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Висновку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про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КО </a:t>
            </a:r>
            <a:r>
              <a:rPr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інтелектуальні</a:t>
            </a:r>
            <a:r>
              <a:rPr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труднощі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4-5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рівнів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підтримки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. </a:t>
            </a:r>
            <a:endParaRPr lang="ru-RU" sz="2800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err="1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Такі</a:t>
            </a:r>
            <a:r>
              <a:rPr sz="28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діти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працюють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за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модифікованими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(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спрощеними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) 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програмами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для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них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є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окремі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критерії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оцінювання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що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призначені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для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спеціальної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школи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</a:t>
            </a:r>
            <a:r>
              <a:rPr sz="28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</a:t>
            </a:r>
            <a:endParaRPr lang="ru-RU" sz="2800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рівнів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досягнень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три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а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не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чотири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(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початковий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середній</a:t>
            </a:r>
            <a:r>
              <a:rPr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, </a:t>
            </a:r>
            <a:r>
              <a:rPr sz="28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достатній</a:t>
            </a:r>
            <a:r>
              <a:rPr sz="28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).</a:t>
            </a:r>
            <a:endParaRPr sz="28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79897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894487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95999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31589" y="2380830"/>
            <a:ext cx="1201512" cy="9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10800000">
            <a:off x="3895018" y="3309730"/>
            <a:ext cx="5715661" cy="132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581321" y="2812681"/>
            <a:ext cx="1198576" cy="134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737904" y="2812681"/>
            <a:ext cx="1198576" cy="134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2037522" y="1639957"/>
            <a:ext cx="7782339" cy="37768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1099662" y="1540035"/>
            <a:ext cx="933710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i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У </a:t>
            </a:r>
            <a:r>
              <a:rPr lang="uk-UA" sz="2800" i="0" u="sng" dirty="0">
                <a:solidFill>
                  <a:srgbClr val="25669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  <a:hlinkClick r:id="rId7"/>
              </a:rPr>
              <a:t>постанові КМУ від 23 квітня 2003 року №</a:t>
            </a:r>
            <a:r>
              <a:rPr lang="uk-UA" sz="2800" i="0" u="sng" dirty="0" smtClean="0">
                <a:solidFill>
                  <a:srgbClr val="25669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  <a:hlinkClick r:id="rId7"/>
              </a:rPr>
              <a:t>585</a:t>
            </a:r>
            <a:endParaRPr lang="uk-UA" sz="2800" i="0" u="sng" dirty="0" smtClean="0">
              <a:solidFill>
                <a:srgbClr val="25669C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800" i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“Про встановлення тривалості здобуття освіти у загальноосвітніх навчальних закладів для дітей з ООП” вказаний строк навчання дітей із порушеннями інтелектуального розвитку. 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i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Зокрема,</a:t>
            </a:r>
            <a:r>
              <a:rPr lang="uk-UA" sz="2800" i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800" i="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рекомендується</a:t>
            </a:r>
            <a:r>
              <a:rPr lang="uk-UA" sz="2800" i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навчання в школі І ступеня </a:t>
            </a:r>
            <a:r>
              <a:rPr lang="uk-UA" sz="2800" i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і </a:t>
            </a:r>
            <a:r>
              <a:rPr lang="uk-UA" sz="2800" i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 школі ІІ ступеня (5-9 класи). Тому учні з інтелектуальними порушеннями можуть навчатись </a:t>
            </a:r>
            <a:r>
              <a:rPr lang="uk-UA" sz="2800" i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лише </a:t>
            </a:r>
            <a:r>
              <a:rPr lang="uk-UA" sz="2800" i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до кінця 9 класу</a:t>
            </a:r>
            <a:r>
              <a:rPr lang="uk-UA" sz="2800" i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Google Shape;169;p5"/>
          <p:cNvSpPr/>
          <p:nvPr/>
        </p:nvSpPr>
        <p:spPr>
          <a:xfrm>
            <a:off x="944217" y="5009322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2968487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284007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7388086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492165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167847" y="1028700"/>
            <a:ext cx="2075622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891209" y="795751"/>
            <a:ext cx="1032042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0" dirty="0">
                <a:solidFill>
                  <a:srgbClr val="333333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  <a:sym typeface="Times New Roman" panose="02020603050405020304"/>
              </a:rPr>
              <a:t>  Згідно з </a:t>
            </a:r>
            <a:r>
              <a:rPr lang="uk-UA" sz="2400" i="0" u="sng" dirty="0">
                <a:solidFill>
                  <a:srgbClr val="25669C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  <a:sym typeface="Times New Roman" panose="02020603050405020304"/>
                <a:hlinkClick r:id="rId4"/>
              </a:rPr>
              <a:t>постановою КМУ від 27 вересня 2016 року №671</a:t>
            </a:r>
            <a:r>
              <a:rPr lang="uk-UA" sz="2400" i="0" dirty="0">
                <a:solidFill>
                  <a:srgbClr val="333333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  <a:sym typeface="Times New Roman" panose="02020603050405020304"/>
              </a:rPr>
              <a:t>, учням із порушеннями інтелектуального розвитку видається свідоцтво про базову загальну середню освіту за спеціальною програмою. </a:t>
            </a:r>
          </a:p>
          <a:p>
            <a:pPr marL="3575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0" dirty="0">
                <a:solidFill>
                  <a:srgbClr val="333333"/>
                </a:solidFill>
                <a:latin typeface="Times New Roman" panose="02020603050405020304" pitchFamily="18" charset="0"/>
                <a:ea typeface="Yu Gothic" panose="020B0400000000000000" charset="-128"/>
                <a:cs typeface="Times New Roman" panose="02020603050405020304" pitchFamily="18" charset="0"/>
                <a:sym typeface="Times New Roman" panose="02020603050405020304"/>
              </a:rPr>
              <a:t>Учням із помірними інтелектуальними порушеннями – довідка про закінчення повного курсу навчання за спеціальною програмою.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Yu Gothic" panose="020B0400000000000000" charset="-128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003477" y="2989892"/>
            <a:ext cx="3653587" cy="326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243469" y="2989892"/>
            <a:ext cx="3442339" cy="334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r="18056" b="8358"/>
          <a:stretch/>
        </p:blipFill>
        <p:spPr bwMode="auto">
          <a:xfrm>
            <a:off x="285749" y="2942827"/>
            <a:ext cx="2073137" cy="33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" name="Google Shape;207;p7"/>
          <p:cNvSpPr txBox="1"/>
          <p:nvPr/>
        </p:nvSpPr>
        <p:spPr>
          <a:xfrm>
            <a:off x="1133331" y="892013"/>
            <a:ext cx="989661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Згідно Концепції НУШ оцінювання навчальних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досягнень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учнів з ООП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слід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здійснювати за обсягом і характером матеріалу, визначеним індивідуальною навчальною програмою;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Noto Sans Symbols"/>
              <a:buChar char="✔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у межах індивідуальних можливостей засвоєння учнями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програмового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матеріалу, зумовленого особливостями їх психічного розвитку;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Noto Sans Symbols"/>
              <a:buChar char="✔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використовуючи додаткові засоби (ТЗ, 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портфоліо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);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Noto Sans Symbols"/>
              <a:buChar char="✔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оцінюючи відповідні розвитку якісні характеристики (прогрес, пристосування, адаптацію дитини);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Noto Sans Symbols"/>
              <a:buChar char="✔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враховуючи рівень досягнень, а не невдач.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7170" name="Picture 2" descr="https://uprostim.com/wp-content/uploads/2021/05/image071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4313239"/>
            <a:ext cx="3257549" cy="1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" name="Google Shape;213;p8"/>
          <p:cNvSpPr/>
          <p:nvPr/>
        </p:nvSpPr>
        <p:spPr>
          <a:xfrm>
            <a:off x="1123122" y="1530626"/>
            <a:ext cx="9541565" cy="42241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914400" y="974035"/>
            <a:ext cx="2335696" cy="8547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916799" y="1180268"/>
            <a:ext cx="1044271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Вимоги до оцінювання: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✔"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Стимулюючий підхід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– оцінювання має враховувати досягнення учня, позитивну динаміку розвитку, а не його невдачі.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✔"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Об’єктивність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– перевіряти та оцінювати необхідно результати діяльності відповідно до визначених для неї навчальних програм і критеріїв оцінювання, викладених у цих програмах.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✔"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Систематичність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– контроль навчальних досягнень має бути постійним, його слід поєднувати з викладанням та закріпленням матеріалу.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✔"/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Оцінювання результатів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– оцінювати слід знання, уміння та дії дитини, а не її особистість. Оцінка повинна відображати ступінь досягнення учнями навчальної мети, фіксувати допущені помилки, вказувати на їх причини, сприяти подоланню помилок. 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" name="Google Shape;230;p9"/>
          <p:cNvSpPr txBox="1"/>
          <p:nvPr/>
        </p:nvSpPr>
        <p:spPr>
          <a:xfrm>
            <a:off x="7157545" y="3548216"/>
            <a:ext cx="4729655" cy="232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Коли?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остійно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(формувальне оцінювання);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Періодично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(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підсумкове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оцінювання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).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32F5A8-33C3-4AFD-9291-EA8CD484405E}"/>
              </a:ext>
            </a:extLst>
          </p:cNvPr>
          <p:cNvSpPr txBox="1"/>
          <p:nvPr/>
        </p:nvSpPr>
        <p:spPr>
          <a:xfrm>
            <a:off x="2003530" y="707942"/>
            <a:ext cx="7472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Оцінювання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має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відповідати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питання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:</a:t>
            </a:r>
          </a:p>
          <a:p>
            <a:endPara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4B0B75-36CB-4FE6-938A-6EB354DEB445}"/>
              </a:ext>
            </a:extLst>
          </p:cNvPr>
          <p:cNvSpPr txBox="1"/>
          <p:nvPr/>
        </p:nvSpPr>
        <p:spPr>
          <a:xfrm>
            <a:off x="4447603" y="1339112"/>
            <a:ext cx="440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Що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оцінюємо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?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навчальні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досягнення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компетентності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670A24-9628-4AE0-8CBA-E2CFC085A5EE}"/>
              </a:ext>
            </a:extLst>
          </p:cNvPr>
          <p:cNvSpPr txBox="1"/>
          <p:nvPr/>
        </p:nvSpPr>
        <p:spPr>
          <a:xfrm>
            <a:off x="914400" y="3010792"/>
            <a:ext cx="6243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чого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оцінюємо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рівня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навчальних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досягнень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підтримка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подальших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ефективних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стратегій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воротний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зв’язок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/>
          <a:stretch/>
        </p:blipFill>
        <p:spPr bwMode="auto">
          <a:xfrm>
            <a:off x="8837173" y="841246"/>
            <a:ext cx="2737042" cy="28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9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Google Shape;98;p2"/>
          <p:cNvSpPr/>
          <p:nvPr/>
        </p:nvSpPr>
        <p:spPr>
          <a:xfrm>
            <a:off x="944217" y="5009322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968487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284007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388086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492165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66799" y="1848678"/>
            <a:ext cx="1719470" cy="11330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243469" y="1610139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284007" y="1679713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520163" y="1679713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9405731" y="1687866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167847" y="1028700"/>
            <a:ext cx="2075622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80365" y="2330726"/>
            <a:ext cx="10231270" cy="28180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18382"/>
          <a:stretch/>
        </p:blipFill>
        <p:spPr bwMode="auto">
          <a:xfrm>
            <a:off x="9133083" y="1610139"/>
            <a:ext cx="1800227" cy="314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Google Shape;111;p2"/>
          <p:cNvSpPr txBox="1"/>
          <p:nvPr/>
        </p:nvSpPr>
        <p:spPr>
          <a:xfrm>
            <a:off x="868549" y="691894"/>
            <a:ext cx="10404004" cy="54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Функції оцінювання</a:t>
            </a:r>
            <a:endParaRPr sz="24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Навчальна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забезпечення </a:t>
            </a:r>
            <a:r>
              <a:rPr lang="uk-UA" sz="20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зворотного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зв’язку між педагогом та дитиною.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Розвивальна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рефлексія, самоконтроль, потреба в </a:t>
            </a:r>
            <a:r>
              <a:rPr lang="uk-UA" sz="2000" b="0" i="0" u="none" strike="noStrike" cap="none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самоудосконаленні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Виховна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формування особистісних якостей</a:t>
            </a:r>
            <a:r>
              <a:rPr lang="uk-UA" sz="20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Діагностична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визначення рівня компетентності</a:t>
            </a:r>
            <a:r>
              <a:rPr lang="uk-UA" sz="20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Прогностична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визначення подальших цілей навчання.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Коригувальна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спрямування зусиль на подолання труднощів.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Мотиваційна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активізує мотиви, сприяє прагненню вдосконалити свої вміння.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R="0" lvl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</a:pPr>
            <a:r>
              <a:rPr lang="uk-UA" sz="2400" b="1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1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Управлінська</a:t>
            </a:r>
            <a:r>
              <a:rPr lang="uk-UA" sz="2400" b="0" i="0" u="none" strike="noStrike" cap="none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uk-UA" sz="24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uk-UA" sz="2000" b="0" i="0" u="none" strike="noStrike" cap="none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надання достатньої інформації для ухвалення рішень.</a:t>
            </a:r>
            <a:endParaRPr sz="2000" b="0" i="0" u="none" strike="noStrike" cap="none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" name="Google Shape;237;p10"/>
          <p:cNvSpPr/>
          <p:nvPr/>
        </p:nvSpPr>
        <p:spPr>
          <a:xfrm>
            <a:off x="914400" y="974035"/>
            <a:ext cx="2335696" cy="8547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2077788" y="758117"/>
            <a:ext cx="684549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Дієві методи оцінювання дітей з ООП</a:t>
            </a:r>
            <a:r>
              <a:rPr lang="uk-UA" sz="18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:</a:t>
            </a:r>
          </a:p>
        </p:txBody>
      </p:sp>
      <p:sp>
        <p:nvSpPr>
          <p:cNvPr id="243" name="Google Shape;243;p10"/>
          <p:cNvSpPr txBox="1"/>
          <p:nvPr/>
        </p:nvSpPr>
        <p:spPr>
          <a:xfrm>
            <a:off x="6721659" y="1264545"/>
            <a:ext cx="4087937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Портфоліо –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накопичення та оцінка індивідуальних досягнень дитини протягом певного періоду навчання.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5" name="Google Shape;241;p10">
            <a:extLst>
              <a:ext uri="{FF2B5EF4-FFF2-40B4-BE49-F238E27FC236}">
                <a16:creationId xmlns="" xmlns:a16="http://schemas.microsoft.com/office/drawing/2014/main" id="{8CDE7AC3-31A4-4738-951F-4A8517122A03}"/>
              </a:ext>
            </a:extLst>
          </p:cNvPr>
          <p:cNvSpPr txBox="1"/>
          <p:nvPr/>
        </p:nvSpPr>
        <p:spPr>
          <a:xfrm>
            <a:off x="1035855" y="1401417"/>
            <a:ext cx="5454869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Формувальне оцінювання -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інтерактивне оцінювання прогресу учня, що дає змогу вчителю краще адаптувати освітній процес, дозволяє відстежувати особистісний поступ дитини, хід опановування нею навчального матеріалу та вибудовувати індивідуальну        освітню траєкторію.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6148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94" y="4037608"/>
            <a:ext cx="3790156" cy="28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" name="Google Shape;254;p11"/>
          <p:cNvSpPr txBox="1"/>
          <p:nvPr/>
        </p:nvSpPr>
        <p:spPr>
          <a:xfrm>
            <a:off x="4178403" y="746035"/>
            <a:ext cx="36004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Види портфоліо:</a:t>
            </a:r>
          </a:p>
        </p:txBody>
      </p:sp>
      <p:sp>
        <p:nvSpPr>
          <p:cNvPr id="260" name="Google Shape;260;p11"/>
          <p:cNvSpPr txBox="1"/>
          <p:nvPr/>
        </p:nvSpPr>
        <p:spPr>
          <a:xfrm>
            <a:off x="7953360" y="1042710"/>
            <a:ext cx="3263120" cy="20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Портфоліо вчителя</a:t>
            </a:r>
            <a:r>
              <a:rPr lang="uk-UA" sz="24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sz="24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містить контрольні (тестові) завдання і зразки робіт, вибрані самим учителем.</a:t>
            </a:r>
            <a:endParaRPr sz="24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6" name="Google Shape;258;p11">
            <a:extLst>
              <a:ext uri="{FF2B5EF4-FFF2-40B4-BE49-F238E27FC236}">
                <a16:creationId xmlns="" xmlns:a16="http://schemas.microsoft.com/office/drawing/2014/main" id="{4DEB16F8-4881-46B7-8FEC-631FEAFFCFFB}"/>
              </a:ext>
            </a:extLst>
          </p:cNvPr>
          <p:cNvSpPr txBox="1"/>
          <p:nvPr/>
        </p:nvSpPr>
        <p:spPr>
          <a:xfrm>
            <a:off x="964096" y="1286442"/>
            <a:ext cx="3382474" cy="364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Робоче (загальне) портфоліо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до його створення долучаються усі: вчитель, учень, батьки.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Добираються як поточні роботи, так і зразки підсумкових робіт.</a:t>
            </a:r>
            <a:endParaRPr sz="24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28" name="Google Shape;259;p11">
            <a:extLst>
              <a:ext uri="{FF2B5EF4-FFF2-40B4-BE49-F238E27FC236}">
                <a16:creationId xmlns="" xmlns:a16="http://schemas.microsoft.com/office/drawing/2014/main" id="{C5C1C3DA-23FE-4BA5-83F7-ACB68A676BE1}"/>
              </a:ext>
            </a:extLst>
          </p:cNvPr>
          <p:cNvSpPr txBox="1"/>
          <p:nvPr/>
        </p:nvSpPr>
        <p:spPr>
          <a:xfrm>
            <a:off x="4713598" y="2810440"/>
            <a:ext cx="2766391" cy="331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Учнівське портфоліо (демонстраційне) </a:t>
            </a:r>
            <a:r>
              <a:rPr lang="uk-UA" sz="24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містить лише найкращі роботи учня, які обираються самим учнем.</a:t>
            </a:r>
            <a:r>
              <a:rPr lang="uk-UA" sz="28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  <a:endParaRPr sz="28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6388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37" y="3697808"/>
            <a:ext cx="2700170" cy="27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/>
          <p:nvPr/>
        </p:nvSpPr>
        <p:spPr>
          <a:xfrm>
            <a:off x="1123122" y="1530626"/>
            <a:ext cx="9541565" cy="42241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9452113" y="3429000"/>
            <a:ext cx="2335696" cy="8547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" name="Google Shape;272;p12"/>
          <p:cNvSpPr txBox="1"/>
          <p:nvPr/>
        </p:nvSpPr>
        <p:spPr>
          <a:xfrm>
            <a:off x="1036796" y="852708"/>
            <a:ext cx="10119995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Укладання </a:t>
            </a:r>
            <a:r>
              <a:rPr lang="uk-UA" sz="2400" b="1" i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портфоліо</a:t>
            </a:r>
            <a:r>
              <a:rPr lang="uk-UA" sz="2400" b="1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допомагає вчителю: 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розкрити індивідуальні можливості дитини;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стежити за динамікою навчальних досягнень учня за певний проміжок часу;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визначати ефективність та відповідність індивідуальної програми розвитку можливостям дитини, відтак коригувати її;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стежити за розвитком соціалізації та формуванням особистості учня;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Noto Sans Symbols"/>
              <a:buChar char="✔"/>
            </a:pP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здійснювати зворотний зв'язок між дитиною, батьками, учителем.</a:t>
            </a:r>
            <a:r>
              <a:rPr lang="uk-UA" sz="28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" name="Google Shape;269;p12"/>
          <p:cNvSpPr/>
          <p:nvPr/>
        </p:nvSpPr>
        <p:spPr>
          <a:xfrm>
            <a:off x="1123122" y="1530626"/>
            <a:ext cx="9541565" cy="42241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914400" y="974035"/>
            <a:ext cx="2335696" cy="8547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3799489" y="1163222"/>
            <a:ext cx="7394028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Отже, у процесі навчання дитини з ООП </a:t>
            </a:r>
            <a:r>
              <a:rPr lang="uk-UA" sz="2400" i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, </a:t>
            </a: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вчитель має використовувати різні методи оцінювання навчальних досягнень, добираючи їх у залежності від індивідуальних особливостей та освітніх можливостей учнів, теми, змісту, що дозволить подолати суб’єктивне або формальне ставлення в перевірці та оцінюванні знань та набутих </a:t>
            </a:r>
            <a:r>
              <a:rPr lang="uk-UA" sz="2400" i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компетентностей</a:t>
            </a:r>
            <a:r>
              <a:rPr lang="uk-UA" sz="240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18436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" y="2105553"/>
            <a:ext cx="3463793" cy="39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50884" y="1727398"/>
            <a:ext cx="94750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Рекомендації з оцінювання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Загальні критерії оцінювання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Критерії оцінювання мовно-літературної галузі (українська мова, література, зарубіжна література, мови та літератури нацменшин)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Критерії оцінювання мовно-літературної галузі (іноземні мови)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Критерії оцінювання математичної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Критерії оцінювання громадянської та історичної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Критерії оцінювання природничої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Критерії оцінювання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інформатичної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Критерії оцінювання соціальної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здоровʼязбережувальної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Критерії оцінювання технологічної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Критерії оцінювання мистецької галузі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Критерії оцінювання галузі «Фізична культура»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Свідоцтво досягнень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39461" y="1019512"/>
            <a:ext cx="9390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5-9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1093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року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83;p13"/>
          <p:cNvSpPr txBox="1"/>
          <p:nvPr/>
        </p:nvSpPr>
        <p:spPr>
          <a:xfrm>
            <a:off x="1009240" y="1239701"/>
            <a:ext cx="1016875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Методичні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рекомендації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результатів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навчання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учнів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1-4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класів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ДОСЯГНЕНЬ УЧНІВ З ОСОБЛИВИМИ ОСВІТНІМИ ПОТРЕБАМИ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на прозрачном фоне для презентаций (21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3138668"/>
              </p:ext>
            </p:extLst>
          </p:nvPr>
        </p:nvGraphicFramePr>
        <p:xfrm>
          <a:off x="990600" y="742950"/>
          <a:ext cx="10287000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4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Google Shape;141;p4"/>
          <p:cNvSpPr/>
          <p:nvPr/>
        </p:nvSpPr>
        <p:spPr>
          <a:xfrm>
            <a:off x="5466522" y="1510748"/>
            <a:ext cx="45719" cy="4571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641574" y="1391478"/>
            <a:ext cx="45719" cy="4571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453356" y="1533607"/>
            <a:ext cx="2166731" cy="10734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Оцінка</a:t>
            </a:r>
            <a:endParaRPr sz="36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166191" y="3276599"/>
            <a:ext cx="2166731" cy="10734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047922" y="3413099"/>
            <a:ext cx="2166731" cy="10734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615609" y="4860235"/>
            <a:ext cx="3339548" cy="10734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09391" y="4810539"/>
            <a:ext cx="2166731" cy="10734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4462670" y="1123122"/>
            <a:ext cx="1262269" cy="5764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620087" y="729677"/>
            <a:ext cx="44460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Критерії оцінювання:</a:t>
            </a:r>
            <a:endParaRPr lang="uk-UA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80659269"/>
              </p:ext>
            </p:extLst>
          </p:nvPr>
        </p:nvGraphicFramePr>
        <p:xfrm>
          <a:off x="941568" y="2467686"/>
          <a:ext cx="3521102" cy="341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2" name="Google Shape;162;p4"/>
          <p:cNvSpPr txBox="1"/>
          <p:nvPr/>
        </p:nvSpPr>
        <p:spPr>
          <a:xfrm>
            <a:off x="4335947" y="1267357"/>
            <a:ext cx="689113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</a:t>
            </a:r>
            <a:r>
              <a:rPr lang="uk-UA" sz="4000" b="1" dirty="0" smtClean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Рівні досягнень: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800" b="1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початковий    середній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достатній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високий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  1-3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бали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  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4-6 бали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 7-9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балів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10-12балів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28" y="755189"/>
            <a:ext cx="6056244" cy="45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3"/>
          <p:cNvSpPr/>
          <p:nvPr/>
        </p:nvSpPr>
        <p:spPr>
          <a:xfrm>
            <a:off x="944217" y="5009322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968487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284007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7388086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9492165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066799" y="1848678"/>
            <a:ext cx="1719470" cy="11330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3241012" y="1609747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284007" y="1679713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9405731" y="1687866"/>
            <a:ext cx="1719470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059968" y="1018292"/>
            <a:ext cx="2075622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617843" y="959842"/>
            <a:ext cx="4629978" cy="85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1F3864"/>
                </a:solidFill>
                <a:latin typeface="Segoe Print" panose="02000600000000000000" charset="0"/>
                <a:ea typeface="Calibri" panose="020F0502020204030204"/>
                <a:cs typeface="Segoe Print" panose="02000600000000000000" charset="0"/>
                <a:sym typeface="Calibri" panose="020F0502020204030204"/>
              </a:rPr>
              <a:t>Об’єкт оцінювання</a:t>
            </a:r>
            <a:r>
              <a:rPr lang="uk-UA" sz="3200" b="1" dirty="0">
                <a:solidFill>
                  <a:srgbClr val="1F3864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181680" y="1980282"/>
            <a:ext cx="310642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Операційний компонент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а) сформованість.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б) самостійність учня під час виконання завдань.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97636" y="2733785"/>
            <a:ext cx="341619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Мотиваційний компонент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а) зацікавленість в кінцевому результаті діяльності;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б) зацікавленість в опануванні способом діяльності.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028622" y="3030009"/>
            <a:ext cx="315087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Times New Roman" panose="02020603050405020304"/>
              <a:buNone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Змістовий компонент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а) повнота;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б) усвідомленість;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в) узагальненість;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г) рівень сформованості.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2052" name="Picture 4" descr="Идеи на тему «Welcome» (12) | презентация, эмодзи,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20" y="4149982"/>
            <a:ext cx="2089355" cy="19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3"/>
          <p:cNvSpPr/>
          <p:nvPr/>
        </p:nvSpPr>
        <p:spPr>
          <a:xfrm>
            <a:off x="944217" y="5009322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968487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284007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7388086" y="5009321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9492165" y="4913244"/>
            <a:ext cx="1719470" cy="8945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066799" y="1848678"/>
            <a:ext cx="1719470" cy="11330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043374" y="1078408"/>
            <a:ext cx="2075622" cy="13020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AutoShape 2" descr="Картинки без фона для презентаций (2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Текстовое поле 7">
            <a:extLst>
              <a:ext uri="{FF2B5EF4-FFF2-40B4-BE49-F238E27FC236}">
                <a16:creationId xmlns="" xmlns:a16="http://schemas.microsoft.com/office/drawing/2014/main" id="{B9B98205-DD4C-4716-90AC-4F04E30BCB0B}"/>
              </a:ext>
            </a:extLst>
          </p:cNvPr>
          <p:cNvSpPr txBox="1"/>
          <p:nvPr/>
        </p:nvSpPr>
        <p:spPr>
          <a:xfrm>
            <a:off x="857783" y="2330726"/>
            <a:ext cx="10267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(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кількаразового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ïx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lvl="0"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ІІ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Середній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)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репродуктивному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/>
            </a:endParaRPr>
          </a:p>
          <a:p>
            <a:pPr lvl="0"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ІІІ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Достатній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) -</a:t>
            </a:r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продуктивному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І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V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ru-RU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(</a:t>
            </a:r>
            <a:r>
              <a:rPr lang="ru-RU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Високий</a:t>
            </a:r>
            <a:r>
              <a:rPr lang="ru-RU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)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7558" y="755230"/>
            <a:ext cx="7591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Оцінювання здійснюється </a:t>
            </a:r>
            <a:r>
              <a:rPr lang="uk-UA" sz="24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за</a:t>
            </a:r>
          </a:p>
          <a:p>
            <a:pPr algn="ctr"/>
            <a:r>
              <a:rPr lang="uk-UA" sz="24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uk-UA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визначеними </a:t>
            </a:r>
            <a:r>
              <a:rPr lang="uk-UA" sz="24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критеріями</a:t>
            </a:r>
            <a:r>
              <a:rPr lang="uk-UA" sz="24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uk-UA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і реалізуються за чотирма </a:t>
            </a:r>
            <a:r>
              <a:rPr lang="uk-UA" sz="24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рівнями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358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2053" y="818941"/>
            <a:ext cx="95223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РІВЕНЬ ( 1-3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копіює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0638"/>
            <a:ext cx="1219993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8537" y="1261242"/>
            <a:ext cx="93948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РІВЕНЬ ( 4 – 6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неточностями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наводить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0638"/>
            <a:ext cx="12199938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3228" y="798303"/>
            <a:ext cx="95845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 РІВЕНЬ ( 7 – 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правильно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добре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правильною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аргументацією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потреби ставить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1532</Words>
  <Application>Microsoft Office PowerPoint</Application>
  <PresentationFormat>Произвольный</PresentationFormat>
  <Paragraphs>173</Paragraphs>
  <Slides>25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Natalka Davudyk</dc:creator>
  <cp:lastModifiedBy>PC123123</cp:lastModifiedBy>
  <cp:revision>68</cp:revision>
  <dcterms:created xsi:type="dcterms:W3CDTF">2024-01-08T13:36:00Z</dcterms:created>
  <dcterms:modified xsi:type="dcterms:W3CDTF">2025-02-25T13:53:44Z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0BC04A39B615453190D4095A7749433E_12</vt:lpwstr>
  </property>
  <property fmtid="{D5CDD505-2E9C-101B-9397-08002B2CF9AE}" pid="3" name="KSOProductBuildVer">
    <vt:lpwstr>1049-12.2.0.13431</vt:lpwstr>
  </property>
</Properties>
</file>