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37" r:id="rId2"/>
  </p:sldMasterIdLst>
  <p:notesMasterIdLst>
    <p:notesMasterId r:id="rId28"/>
  </p:notesMasterIdLst>
  <p:sldIdLst>
    <p:sldId id="277" r:id="rId3"/>
    <p:sldId id="279" r:id="rId4"/>
    <p:sldId id="280" r:id="rId5"/>
    <p:sldId id="281" r:id="rId6"/>
    <p:sldId id="278" r:id="rId7"/>
    <p:sldId id="256" r:id="rId8"/>
    <p:sldId id="257" r:id="rId9"/>
    <p:sldId id="265" r:id="rId10"/>
    <p:sldId id="268" r:id="rId11"/>
    <p:sldId id="266" r:id="rId12"/>
    <p:sldId id="276" r:id="rId13"/>
    <p:sldId id="272" r:id="rId14"/>
    <p:sldId id="267" r:id="rId15"/>
    <p:sldId id="262" r:id="rId16"/>
    <p:sldId id="263" r:id="rId17"/>
    <p:sldId id="264" r:id="rId18"/>
    <p:sldId id="259" r:id="rId19"/>
    <p:sldId id="273" r:id="rId20"/>
    <p:sldId id="274" r:id="rId21"/>
    <p:sldId id="275" r:id="rId22"/>
    <p:sldId id="269" r:id="rId23"/>
    <p:sldId id="270" r:id="rId24"/>
    <p:sldId id="271" r:id="rId25"/>
    <p:sldId id="261" r:id="rId26"/>
    <p:sldId id="282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23942-C68A-400A-BFE8-3F4D5BEF6F8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0CFF4-AC92-42F2-BD7E-59BB2B02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CBB3E-6B76-47A8-9D0C-B1F95A4C5609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38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91908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79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5778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58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985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01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83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158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1727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994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9250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052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995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0013-8118-4A37-92AB-7E0432DC6D4C}" type="datetimeFigureOut">
              <a:rPr lang="uk-UA" smtClean="0"/>
              <a:t>12.02.2025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7BD0-E41F-46AE-A214-6488FA922F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202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8531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240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79424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65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2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27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8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06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88F28-3E60-4E15-969F-6BE7C15B6D04}" type="datetimeFigureOut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12.02.2025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09B58-6758-4BEA-AC86-C99DEF295623}" type="slidenum">
              <a:rPr kumimoji="0" lang="uk-UA" sz="1600" b="0" i="0" u="none" strike="noStrike" kern="1200" cap="none" spc="0" normalizeH="0" baseline="0" noProof="0" smtClean="0">
                <a:ln>
                  <a:noFill/>
                </a:ln>
                <a:solidFill>
                  <a:srgbClr val="8CADAE">
                    <a:shade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srgbClr val="8CADAE">
                  <a:shade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-603448"/>
            <a:ext cx="8280921" cy="2948108"/>
          </a:xfrm>
        </p:spPr>
        <p:txBody>
          <a:bodyPr/>
          <a:lstStyle/>
          <a:p>
            <a:r>
              <a:rPr lang="uk-UA" dirty="0" smtClean="0"/>
              <a:t>УРОК </a:t>
            </a:r>
            <a:r>
              <a:rPr lang="uk-UA" dirty="0" err="1" smtClean="0"/>
              <a:t>ЛітературнОГО</a:t>
            </a:r>
            <a:r>
              <a:rPr lang="uk-UA" dirty="0" smtClean="0"/>
              <a:t> читання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20050" y="6130483"/>
            <a:ext cx="151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Підготувала </a:t>
            </a:r>
            <a:r>
              <a:rPr lang="uk-UA" dirty="0" err="1" smtClean="0"/>
              <a:t>Андок</a:t>
            </a:r>
            <a:r>
              <a:rPr lang="uk-UA" dirty="0" smtClean="0"/>
              <a:t> А.В.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8799" y="188640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3 клас</a:t>
            </a:r>
            <a:endParaRPr lang="en-US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6" y="2344660"/>
            <a:ext cx="7596336" cy="40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73937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</a:t>
            </a:r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</a:t>
            </a:r>
            <a:endParaRPr lang="uk-UA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0713" y="1749299"/>
            <a:ext cx="2328591" cy="2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4" y="334592"/>
            <a:ext cx="3280626" cy="255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3032"/>
            <a:ext cx="3193603" cy="22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52" y="169387"/>
            <a:ext cx="3265978" cy="232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38" y="2745345"/>
            <a:ext cx="3172909" cy="248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льця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крила 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лика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5798329" cy="502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76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</a:t>
            </a:r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</a:t>
            </a:r>
            <a:r>
              <a:rPr lang="uk-UA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19050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836712"/>
            <a:ext cx="269557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581150"/>
            <a:ext cx="257175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1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</a:t>
            </a:r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endParaRPr lang="uk-UA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4048844" cy="404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9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18" y="4084745"/>
            <a:ext cx="3564774" cy="275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719" y="-5087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Перевт</a:t>
            </a:r>
            <a:r>
              <a:rPr lang="en-GB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í</a:t>
            </a:r>
            <a:r>
              <a:rPr lang="uk-UA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лення</a:t>
            </a:r>
            <a:r>
              <a:rPr lang="uk-UA" sz="5400" dirty="0" smtClean="0"/>
              <a:t> </a:t>
            </a:r>
            <a:endParaRPr lang="uk-UA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764705"/>
            <a:ext cx="8637445" cy="5877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 smtClean="0"/>
              <a:t>	</a:t>
            </a:r>
            <a:r>
              <a:rPr lang="uk-UA" sz="4000" b="1" dirty="0" smtClean="0"/>
              <a:t>Товста </a:t>
            </a:r>
            <a:r>
              <a:rPr lang="uk-UA" sz="4000" b="1" u="sng" dirty="0" err="1" smtClean="0"/>
              <a:t>гу</a:t>
            </a:r>
            <a:r>
              <a:rPr lang="uk-UA" sz="4000" b="1" u="sng" dirty="0" err="1" smtClean="0">
                <a:latin typeface="Calibri Light"/>
              </a:rPr>
              <a:t>́</a:t>
            </a:r>
            <a:r>
              <a:rPr lang="uk-UA" sz="4000" b="1" u="sng" dirty="0" err="1" smtClean="0"/>
              <a:t>сінь</a:t>
            </a:r>
            <a:r>
              <a:rPr lang="uk-UA" sz="4000" b="1" dirty="0" smtClean="0"/>
              <a:t> </a:t>
            </a:r>
            <a:r>
              <a:rPr lang="uk-UA" sz="4000" b="1" dirty="0" err="1" smtClean="0"/>
              <a:t>ска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ржилася</a:t>
            </a:r>
            <a:r>
              <a:rPr lang="uk-UA" sz="4000" b="1" dirty="0" smtClean="0"/>
              <a:t> </a:t>
            </a:r>
            <a:r>
              <a:rPr lang="uk-UA" sz="4000" b="1" dirty="0" err="1" smtClean="0"/>
              <a:t>мете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лику</a:t>
            </a:r>
            <a:r>
              <a:rPr lang="uk-UA" sz="4000" b="1" dirty="0" smtClean="0"/>
              <a:t>: </a:t>
            </a:r>
          </a:p>
          <a:p>
            <a:pPr>
              <a:buFontTx/>
              <a:buChar char="-"/>
            </a:pPr>
            <a:r>
              <a:rPr lang="uk-UA" sz="4000" b="1" dirty="0" smtClean="0">
                <a:solidFill>
                  <a:srgbClr val="006600"/>
                </a:solidFill>
              </a:rPr>
              <a:t>Ти такий </a:t>
            </a:r>
            <a:r>
              <a:rPr lang="uk-UA" sz="4000" b="1" dirty="0" err="1" smtClean="0">
                <a:solidFill>
                  <a:srgbClr val="006600"/>
                </a:solidFill>
              </a:rPr>
              <a:t>краси</a:t>
            </a:r>
            <a:r>
              <a:rPr lang="uk-UA" sz="4000" b="1" dirty="0" err="1" smtClean="0">
                <a:solidFill>
                  <a:srgbClr val="006600"/>
                </a:solidFill>
                <a:latin typeface="Calibri Light"/>
              </a:rPr>
              <a:t>́</a:t>
            </a:r>
            <a:r>
              <a:rPr lang="uk-UA" sz="4000" b="1" dirty="0" err="1" smtClean="0">
                <a:solidFill>
                  <a:srgbClr val="006600"/>
                </a:solidFill>
              </a:rPr>
              <a:t>вий</a:t>
            </a:r>
            <a:r>
              <a:rPr lang="uk-UA" sz="4000" b="1" dirty="0" smtClean="0">
                <a:solidFill>
                  <a:srgbClr val="006600"/>
                </a:solidFill>
              </a:rPr>
              <a:t>! А я зелена і </a:t>
            </a:r>
            <a:r>
              <a:rPr lang="uk-UA" sz="4000" b="1" dirty="0" err="1" smtClean="0">
                <a:solidFill>
                  <a:srgbClr val="006600"/>
                </a:solidFill>
              </a:rPr>
              <a:t>пелеха</a:t>
            </a:r>
            <a:r>
              <a:rPr lang="uk-UA" sz="4000" b="1" dirty="0" err="1" smtClean="0">
                <a:solidFill>
                  <a:srgbClr val="006600"/>
                </a:solidFill>
                <a:latin typeface="Calibri Light"/>
              </a:rPr>
              <a:t>́</a:t>
            </a:r>
            <a:r>
              <a:rPr lang="uk-UA" sz="4000" b="1" dirty="0" err="1" smtClean="0">
                <a:solidFill>
                  <a:srgbClr val="006600"/>
                </a:solidFill>
              </a:rPr>
              <a:t>та</a:t>
            </a:r>
            <a:r>
              <a:rPr lang="uk-UA" sz="4000" b="1" dirty="0" smtClean="0">
                <a:solidFill>
                  <a:srgbClr val="006600"/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uk-UA" sz="4000" b="1" dirty="0" smtClean="0">
                <a:solidFill>
                  <a:srgbClr val="002060"/>
                </a:solidFill>
              </a:rPr>
              <a:t>Не </a:t>
            </a:r>
            <a:r>
              <a:rPr lang="uk-UA" sz="4000" b="1" dirty="0" err="1" smtClean="0">
                <a:solidFill>
                  <a:srgbClr val="002060"/>
                </a:solidFill>
              </a:rPr>
              <a:t>суму</a:t>
            </a:r>
            <a:r>
              <a:rPr lang="uk-UA" sz="4000" b="1" dirty="0" err="1" smtClean="0">
                <a:solidFill>
                  <a:srgbClr val="002060"/>
                </a:solidFill>
                <a:latin typeface="Calibri Light"/>
              </a:rPr>
              <a:t>́</a:t>
            </a:r>
            <a:r>
              <a:rPr lang="uk-UA" sz="4000" b="1" dirty="0" err="1" smtClean="0">
                <a:solidFill>
                  <a:srgbClr val="002060"/>
                </a:solidFill>
              </a:rPr>
              <a:t>й</a:t>
            </a:r>
            <a:r>
              <a:rPr lang="uk-UA" sz="4000" b="1" dirty="0" smtClean="0">
                <a:solidFill>
                  <a:srgbClr val="002060"/>
                </a:solidFill>
              </a:rPr>
              <a:t>, </a:t>
            </a:r>
            <a:r>
              <a:rPr lang="uk-UA" sz="4000" b="1" dirty="0" smtClean="0"/>
              <a:t>- сказав метелик. –</a:t>
            </a:r>
            <a:r>
              <a:rPr lang="uk-UA" sz="4000" b="1" dirty="0" smtClean="0">
                <a:solidFill>
                  <a:srgbClr val="0070C0"/>
                </a:solidFill>
              </a:rPr>
              <a:t> </a:t>
            </a:r>
            <a:r>
              <a:rPr lang="uk-UA" sz="4000" b="1" dirty="0" err="1" smtClean="0">
                <a:solidFill>
                  <a:srgbClr val="002060"/>
                </a:solidFill>
              </a:rPr>
              <a:t>почека</a:t>
            </a:r>
            <a:r>
              <a:rPr lang="uk-UA" sz="4000" b="1" dirty="0" err="1" smtClean="0">
                <a:solidFill>
                  <a:srgbClr val="002060"/>
                </a:solidFill>
                <a:latin typeface="Calibri Light"/>
              </a:rPr>
              <a:t>́</a:t>
            </a:r>
            <a:r>
              <a:rPr lang="uk-UA" sz="4000" b="1" dirty="0" err="1" smtClean="0">
                <a:solidFill>
                  <a:srgbClr val="002060"/>
                </a:solidFill>
              </a:rPr>
              <a:t>й</a:t>
            </a:r>
            <a:r>
              <a:rPr lang="uk-UA" sz="4000" b="1" dirty="0" smtClean="0">
                <a:solidFill>
                  <a:srgbClr val="002060"/>
                </a:solidFill>
              </a:rPr>
              <a:t>, і ти будеш красива</a:t>
            </a:r>
            <a:r>
              <a:rPr lang="uk-UA" sz="4000" b="1" dirty="0" smtClean="0">
                <a:solidFill>
                  <a:srgbClr val="0070C0"/>
                </a:solidFill>
              </a:rPr>
              <a:t>. </a:t>
            </a:r>
          </a:p>
          <a:p>
            <a:pPr>
              <a:buFontTx/>
              <a:buChar char="-"/>
            </a:pPr>
            <a:r>
              <a:rPr lang="uk-UA" sz="4000" b="1" dirty="0" smtClean="0">
                <a:solidFill>
                  <a:srgbClr val="006600"/>
                </a:solidFill>
              </a:rPr>
              <a:t>Чудес не буває</a:t>
            </a:r>
            <a:r>
              <a:rPr lang="uk-UA" sz="4000" b="1" dirty="0" smtClean="0"/>
              <a:t>, - </a:t>
            </a:r>
            <a:r>
              <a:rPr lang="uk-UA" sz="4000" b="1" dirty="0" err="1" smtClean="0"/>
              <a:t>заяви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ла</a:t>
            </a:r>
            <a:r>
              <a:rPr lang="uk-UA" sz="4000" b="1" dirty="0" smtClean="0"/>
              <a:t> гусінь. </a:t>
            </a:r>
          </a:p>
          <a:p>
            <a:pPr marL="0" indent="0">
              <a:buNone/>
            </a:pPr>
            <a:r>
              <a:rPr lang="uk-UA" sz="4000" b="1" dirty="0"/>
              <a:t>	М</a:t>
            </a:r>
            <a:r>
              <a:rPr lang="uk-UA" sz="4000" b="1" dirty="0" smtClean="0"/>
              <a:t>етелик </a:t>
            </a:r>
            <a:r>
              <a:rPr lang="uk-UA" sz="4000" b="1" dirty="0" err="1" smtClean="0"/>
              <a:t>посміхну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вся</a:t>
            </a:r>
            <a:r>
              <a:rPr lang="uk-UA" sz="4000" b="1" dirty="0" smtClean="0"/>
              <a:t>: </a:t>
            </a:r>
          </a:p>
          <a:p>
            <a:pPr>
              <a:buFontTx/>
              <a:buChar char="-"/>
            </a:pPr>
            <a:r>
              <a:rPr lang="uk-UA" sz="4000" b="1" dirty="0" smtClean="0">
                <a:solidFill>
                  <a:srgbClr val="0070C0"/>
                </a:solidFill>
              </a:rPr>
              <a:t>Просто </a:t>
            </a:r>
            <a:r>
              <a:rPr lang="uk-UA" sz="4000" b="1" dirty="0" err="1">
                <a:solidFill>
                  <a:srgbClr val="0070C0"/>
                </a:solidFill>
              </a:rPr>
              <a:t>п</a:t>
            </a:r>
            <a:r>
              <a:rPr lang="uk-UA" sz="4000" b="1" dirty="0" err="1" smtClean="0">
                <a:solidFill>
                  <a:srgbClr val="0070C0"/>
                </a:solidFill>
              </a:rPr>
              <a:t>ов</a:t>
            </a:r>
            <a:r>
              <a:rPr lang="en-GB" sz="4000" b="1" dirty="0" smtClean="0">
                <a:solidFill>
                  <a:srgbClr val="0070C0"/>
                </a:solidFill>
              </a:rPr>
              <a:t>í</a:t>
            </a:r>
            <a:r>
              <a:rPr lang="uk-UA" sz="4000" b="1" dirty="0" smtClean="0">
                <a:solidFill>
                  <a:srgbClr val="0070C0"/>
                </a:solidFill>
              </a:rPr>
              <a:t>р.  </a:t>
            </a:r>
          </a:p>
          <a:p>
            <a:pPr marL="0" indent="0">
              <a:buNone/>
            </a:pPr>
            <a:r>
              <a:rPr lang="uk-UA" sz="4000" b="1" dirty="0"/>
              <a:t>	</a:t>
            </a:r>
            <a:endParaRPr lang="uk-UA" sz="4000" b="1" dirty="0" smtClean="0"/>
          </a:p>
          <a:p>
            <a:pPr marL="0" indent="0">
              <a:buNone/>
            </a:pPr>
            <a:r>
              <a:rPr lang="uk-UA" b="1" dirty="0" smtClean="0"/>
              <a:t>	</a:t>
            </a:r>
            <a:endParaRPr lang="uk-UA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83"/>
          <a:stretch/>
        </p:blipFill>
        <p:spPr bwMode="auto">
          <a:xfrm>
            <a:off x="-17481" y="7273636"/>
            <a:ext cx="8834437" cy="184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3"/>
            <a:ext cx="8208912" cy="561662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	</a:t>
            </a:r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sz="4000" b="1" dirty="0" smtClean="0"/>
              <a:t>Минула весна, літо. Прийшла осінь. Гусінь була  така ж товста і зелена. Вона хотіла стати метеликом. Гусінь на зиму зробила собі </a:t>
            </a:r>
            <a:r>
              <a:rPr lang="uk-UA" sz="4000" b="1" dirty="0" err="1" smtClean="0"/>
              <a:t>ко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кон</a:t>
            </a:r>
            <a:r>
              <a:rPr lang="uk-UA" sz="4000" b="1" dirty="0" smtClean="0"/>
              <a:t> і </a:t>
            </a:r>
            <a:r>
              <a:rPr lang="uk-UA" sz="4000" b="1" dirty="0" err="1" smtClean="0"/>
              <a:t>засну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ла</a:t>
            </a:r>
            <a:r>
              <a:rPr lang="uk-UA" sz="4000" b="1" dirty="0" smtClean="0"/>
              <a:t>. </a:t>
            </a:r>
          </a:p>
          <a:p>
            <a:pPr marL="0" indent="0">
              <a:buNone/>
            </a:pPr>
            <a:r>
              <a:rPr lang="uk-UA" b="1" dirty="0"/>
              <a:t>	</a:t>
            </a:r>
            <a:endParaRPr lang="uk-UA" b="1" dirty="0" smtClean="0"/>
          </a:p>
          <a:p>
            <a:pPr marL="0" indent="0">
              <a:buNone/>
            </a:pPr>
            <a:endParaRPr lang="uk-U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49857" r="33254" b="12224"/>
          <a:stretch/>
        </p:blipFill>
        <p:spPr bwMode="auto">
          <a:xfrm>
            <a:off x="2843808" y="3717032"/>
            <a:ext cx="4033161" cy="247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4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0391"/>
            <a:ext cx="4216473" cy="40056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0" y="3789040"/>
            <a:ext cx="3810354" cy="297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492" y="260648"/>
            <a:ext cx="8630988" cy="5112568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	</a:t>
            </a:r>
            <a:r>
              <a:rPr lang="ru-RU" sz="4000" b="1" dirty="0"/>
              <a:t>Весною </a:t>
            </a:r>
            <a:r>
              <a:rPr lang="ru-RU" sz="4000" b="1" dirty="0" err="1"/>
              <a:t>гусені</a:t>
            </a:r>
            <a:r>
              <a:rPr lang="ru-RU" sz="4000" b="1" dirty="0"/>
              <a:t> стало </a:t>
            </a:r>
            <a:r>
              <a:rPr lang="ru-RU" sz="4000" b="1" dirty="0" err="1"/>
              <a:t>тісно</a:t>
            </a:r>
            <a:r>
              <a:rPr lang="ru-RU" sz="4000" b="1" dirty="0"/>
              <a:t> в </a:t>
            </a:r>
            <a:r>
              <a:rPr lang="ru-RU" sz="4000" b="1" dirty="0" err="1"/>
              <a:t>ко́коні</a:t>
            </a:r>
            <a:r>
              <a:rPr lang="ru-RU" sz="4000" b="1" dirty="0"/>
              <a:t>. Вона </a:t>
            </a:r>
            <a:r>
              <a:rPr lang="ru-RU" sz="4000" b="1" dirty="0" err="1"/>
              <a:t>ви́йшла</a:t>
            </a:r>
            <a:r>
              <a:rPr lang="ru-RU" sz="4000" b="1" dirty="0"/>
              <a:t> на </a:t>
            </a:r>
            <a:r>
              <a:rPr lang="ru-RU" sz="4000" b="1" dirty="0" err="1"/>
              <a:t>світло</a:t>
            </a:r>
            <a:r>
              <a:rPr lang="ru-RU" sz="4000" b="1" dirty="0"/>
              <a:t> і </a:t>
            </a:r>
            <a:r>
              <a:rPr lang="ru-RU" sz="4000" b="1" dirty="0" err="1"/>
              <a:t>зо́йкнула</a:t>
            </a:r>
            <a:r>
              <a:rPr lang="ru-RU" sz="4000" b="1" dirty="0"/>
              <a:t>. </a:t>
            </a:r>
            <a:endParaRPr lang="uk-UA" sz="4000" b="1" dirty="0" smtClean="0"/>
          </a:p>
          <a:p>
            <a:pPr marL="0" indent="0">
              <a:buNone/>
            </a:pPr>
            <a:r>
              <a:rPr lang="uk-UA" sz="4000" b="1" dirty="0" smtClean="0"/>
              <a:t>	За спиною було два красивих </a:t>
            </a:r>
            <a:r>
              <a:rPr lang="uk-UA" sz="4000" b="1" dirty="0" err="1" smtClean="0"/>
              <a:t>кри</a:t>
            </a:r>
            <a:r>
              <a:rPr lang="uk-UA" sz="4000" b="1" dirty="0" err="1" smtClean="0">
                <a:latin typeface="Calibri Light"/>
              </a:rPr>
              <a:t>́</a:t>
            </a:r>
            <a:r>
              <a:rPr lang="uk-UA" sz="4000" b="1" dirty="0" err="1" smtClean="0"/>
              <a:t>льця</a:t>
            </a:r>
            <a:r>
              <a:rPr lang="uk-UA" sz="4000" b="1" dirty="0" smtClean="0"/>
              <a:t>! </a:t>
            </a:r>
          </a:p>
          <a:p>
            <a:pPr marL="0" indent="0">
              <a:buNone/>
            </a:pPr>
            <a:r>
              <a:rPr lang="uk-UA" sz="4000" b="1" dirty="0" smtClean="0"/>
              <a:t>«</a:t>
            </a:r>
            <a:r>
              <a:rPr lang="uk-UA" sz="4000" b="1" dirty="0" smtClean="0">
                <a:solidFill>
                  <a:srgbClr val="006600"/>
                </a:solidFill>
              </a:rPr>
              <a:t>Дива</a:t>
            </a:r>
            <a:r>
              <a:rPr lang="uk-UA" sz="4000" b="1" dirty="0" smtClean="0">
                <a:solidFill>
                  <a:srgbClr val="006600"/>
                </a:solidFill>
                <a:latin typeface="Calibri Light"/>
              </a:rPr>
              <a:t>́</a:t>
            </a:r>
            <a:r>
              <a:rPr lang="uk-UA" sz="4000" b="1" dirty="0" smtClean="0">
                <a:solidFill>
                  <a:srgbClr val="006600"/>
                </a:solidFill>
              </a:rPr>
              <a:t> </a:t>
            </a:r>
            <a:r>
              <a:rPr lang="uk-UA" sz="4000" b="1" dirty="0" err="1" smtClean="0">
                <a:solidFill>
                  <a:srgbClr val="006600"/>
                </a:solidFill>
              </a:rPr>
              <a:t>бува</a:t>
            </a:r>
            <a:r>
              <a:rPr lang="uk-UA" sz="4000" b="1" dirty="0" err="1" smtClean="0">
                <a:solidFill>
                  <a:srgbClr val="006600"/>
                </a:solidFill>
                <a:latin typeface="Calibri Light"/>
              </a:rPr>
              <a:t>́</a:t>
            </a:r>
            <a:r>
              <a:rPr lang="uk-UA" sz="4000" b="1" dirty="0" err="1" smtClean="0">
                <a:solidFill>
                  <a:srgbClr val="006600"/>
                </a:solidFill>
              </a:rPr>
              <a:t>ють</a:t>
            </a:r>
            <a:r>
              <a:rPr lang="uk-UA" sz="4000" b="1" dirty="0" smtClean="0"/>
              <a:t>», -  повірила гусінь</a:t>
            </a:r>
          </a:p>
          <a:p>
            <a:pPr marL="0" indent="0">
              <a:buNone/>
            </a:pPr>
            <a:r>
              <a:rPr lang="uk-UA" sz="4000" b="1" dirty="0" smtClean="0"/>
              <a:t>                                       і полетіла до свого</a:t>
            </a:r>
          </a:p>
          <a:p>
            <a:pPr marL="0" indent="0">
              <a:buNone/>
            </a:pPr>
            <a:r>
              <a:rPr lang="uk-UA" sz="4000" b="1" dirty="0" smtClean="0"/>
              <a:t>                                        друга метелика.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081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605395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2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839091" cy="254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13176"/>
            <a:ext cx="5759929" cy="145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3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Яка зараз пора року?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32265" cy="548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0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5861362" cy="568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3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4445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4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086450" cy="60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4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316966" cy="647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r="26755" b="7095"/>
          <a:stretch/>
        </p:blipFill>
        <p:spPr bwMode="auto">
          <a:xfrm>
            <a:off x="1043608" y="692696"/>
            <a:ext cx="7017002" cy="543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9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Використані джерела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Ілюстративний матеріал 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6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Зараз осінь.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6" y="260648"/>
            <a:ext cx="7164288" cy="5373216"/>
          </a:xfrm>
        </p:spPr>
      </p:pic>
    </p:spTree>
    <p:extLst>
      <p:ext uri="{BB962C8B-B14F-4D97-AF65-F5344CB8AC3E}">
        <p14:creationId xmlns:p14="http://schemas.microsoft.com/office/powerpoint/2010/main" val="28451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6000" b="1" dirty="0">
                <a:solidFill>
                  <a:srgbClr val="C00000"/>
                </a:solidFill>
              </a:rPr>
              <a:t>Осінні місяці: </a:t>
            </a:r>
          </a:p>
          <a:p>
            <a:r>
              <a:rPr lang="uk-UA" sz="7200" b="1" dirty="0">
                <a:solidFill>
                  <a:schemeClr val="accent1">
                    <a:lumMod val="50000"/>
                  </a:schemeClr>
                </a:solidFill>
              </a:rPr>
              <a:t>Вересень </a:t>
            </a:r>
          </a:p>
          <a:p>
            <a:endParaRPr lang="uk-UA" sz="7200" b="1" dirty="0" smtClean="0"/>
          </a:p>
          <a:p>
            <a:r>
              <a:rPr lang="uk-UA" sz="7200" b="1" dirty="0" smtClean="0">
                <a:solidFill>
                  <a:schemeClr val="accent1">
                    <a:lumMod val="50000"/>
                  </a:schemeClr>
                </a:solidFill>
              </a:rPr>
              <a:t>Жовтень</a:t>
            </a:r>
            <a:r>
              <a:rPr lang="uk-UA" sz="7200" b="1" dirty="0" smtClean="0"/>
              <a:t> </a:t>
            </a:r>
            <a:endParaRPr lang="uk-UA" sz="7200" b="1" dirty="0"/>
          </a:p>
          <a:p>
            <a:endParaRPr lang="uk-UA" sz="7200" b="1" dirty="0" smtClean="0"/>
          </a:p>
          <a:p>
            <a:r>
              <a:rPr lang="uk-UA" sz="7200" b="1" dirty="0" smtClean="0">
                <a:solidFill>
                  <a:schemeClr val="accent1">
                    <a:lumMod val="50000"/>
                  </a:schemeClr>
                </a:solidFill>
              </a:rPr>
              <a:t>Листопад </a:t>
            </a:r>
            <a:endParaRPr lang="uk-UA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86" y="2435571"/>
            <a:ext cx="2811524" cy="210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3164"/>
            <a:ext cx="2812655" cy="210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65" y="4673454"/>
            <a:ext cx="2809145" cy="21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3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3861048"/>
            <a:ext cx="9144000" cy="2160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8CADAE">
                    <a:lumMod val="50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Які пори року зображені на картинах?  Де рання осінь, де пізня?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928991" cy="1340768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l"/>
            <a:r>
              <a:rPr lang="uk-UA" sz="3600" dirty="0">
                <a:solidFill>
                  <a:schemeClr val="bg2">
                    <a:lumMod val="10000"/>
                  </a:schemeClr>
                </a:solidFill>
              </a:rPr>
              <a:t>Тема уроку:</a:t>
            </a:r>
            <a:br>
              <a:rPr lang="uk-UA" sz="3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sz="3600" dirty="0">
                <a:solidFill>
                  <a:schemeClr val="bg2">
                    <a:lumMod val="10000"/>
                  </a:schemeClr>
                </a:solidFill>
              </a:rPr>
              <a:t> “ </a:t>
            </a:r>
            <a:r>
              <a:rPr lang="uk-UA" sz="3600" dirty="0" smtClean="0">
                <a:solidFill>
                  <a:schemeClr val="bg2">
                    <a:lumMod val="10000"/>
                  </a:schemeClr>
                </a:solidFill>
              </a:rPr>
              <a:t>Перевтілення”  Таміла  Іванченко. </a:t>
            </a:r>
            <a:endParaRPr lang="uk-UA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3960440" cy="2475275"/>
          </a:xfrm>
          <a:prstGeom prst="rect">
            <a:avLst/>
          </a:prstGeom>
        </p:spPr>
      </p:pic>
      <p:pic>
        <p:nvPicPr>
          <p:cNvPr id="8" name="Рисунок 7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7530" y="4149080"/>
            <a:ext cx="3736469" cy="2708920"/>
          </a:xfrm>
          <a:prstGeom prst="rect">
            <a:avLst/>
          </a:prstGeom>
        </p:spPr>
      </p:pic>
      <p:pic>
        <p:nvPicPr>
          <p:cNvPr id="9" name="Рисунок 8" descr="u3648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6024" y="1340768"/>
            <a:ext cx="3847976" cy="2404985"/>
          </a:xfrm>
          <a:prstGeom prst="rect">
            <a:avLst/>
          </a:prstGeom>
        </p:spPr>
      </p:pic>
      <p:pic>
        <p:nvPicPr>
          <p:cNvPr id="10" name="Рисунок 9" descr="800x603899_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216387"/>
            <a:ext cx="3960440" cy="2641613"/>
          </a:xfrm>
          <a:prstGeom prst="rect">
            <a:avLst/>
          </a:prstGeom>
        </p:spPr>
      </p:pic>
      <p:pic>
        <p:nvPicPr>
          <p:cNvPr id="11" name="Рисунок 10" descr="59a932a6776dc-8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3001" y="1"/>
            <a:ext cx="9144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7504" y="4122077"/>
            <a:ext cx="7488832" cy="23441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Побудуйте речення.                                               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Золота осінь ……….</a:t>
            </a:r>
          </a:p>
        </p:txBody>
      </p:sp>
    </p:spTree>
    <p:extLst>
      <p:ext uri="{BB962C8B-B14F-4D97-AF65-F5344CB8AC3E}">
        <p14:creationId xmlns:p14="http://schemas.microsoft.com/office/powerpoint/2010/main" val="32867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085184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Там</a:t>
            </a:r>
            <a:r>
              <a:rPr lang="en-GB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í</a:t>
            </a:r>
            <a:r>
              <a:rPr lang="uk-UA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 </a:t>
            </a:r>
            <a:r>
              <a:rPr lang="uk-UA" sz="6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Іва</a:t>
            </a:r>
            <a:r>
              <a:rPr lang="uk-UA" sz="6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/>
              </a:rPr>
              <a:t>́</a:t>
            </a:r>
            <a:r>
              <a:rPr lang="uk-UA" sz="6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нченко</a:t>
            </a:r>
            <a:endParaRPr lang="uk-UA" sz="6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1" y="4370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790950" cy="538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08" y="3493214"/>
            <a:ext cx="54083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Казки для </a:t>
            </a:r>
            <a:r>
              <a:rPr lang="ru-RU" sz="2800" b="1" dirty="0" err="1" smtClean="0"/>
              <a:t>найменших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дітлахів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написані</a:t>
            </a:r>
            <a:r>
              <a:rPr lang="ru-RU" sz="2800" b="1" dirty="0" smtClean="0"/>
              <a:t> молодою </a:t>
            </a:r>
            <a:r>
              <a:rPr lang="ru-RU" sz="2800" b="1" dirty="0" err="1" smtClean="0"/>
              <a:t>письменницею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Тамілою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Іванченко</a:t>
            </a:r>
            <a:r>
              <a:rPr lang="ru-RU" sz="2800" b="1" dirty="0" smtClean="0"/>
              <a:t>.</a:t>
            </a:r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8306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uk-UA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міла</a:t>
            </a:r>
            <a:r>
              <a:rPr lang="uk-UA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</a:t>
            </a:r>
            <a:r>
              <a:rPr lang="uk-UA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8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нченко</a:t>
            </a:r>
            <a:endParaRPr lang="uk-UA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000" y="20574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0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009531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	</a:t>
            </a:r>
            <a:r>
              <a:rPr lang="uk-UA" sz="4800" b="1" dirty="0" smtClean="0"/>
              <a:t>Ми </a:t>
            </a:r>
            <a:r>
              <a:rPr lang="uk-UA" sz="4800" b="1" dirty="0" err="1" smtClean="0"/>
              <a:t>бу</a:t>
            </a:r>
            <a:r>
              <a:rPr lang="uk-UA" sz="4800" b="1" dirty="0" err="1" smtClean="0">
                <a:latin typeface="Calibri Light"/>
              </a:rPr>
              <a:t>́</a:t>
            </a:r>
            <a:r>
              <a:rPr lang="uk-UA" sz="4800" b="1" dirty="0" err="1" smtClean="0"/>
              <a:t>демо</a:t>
            </a:r>
            <a:r>
              <a:rPr lang="uk-UA" sz="4800" b="1" dirty="0" smtClean="0"/>
              <a:t> читати казку </a:t>
            </a:r>
          </a:p>
          <a:p>
            <a:pPr marL="0" indent="0" algn="ctr">
              <a:buNone/>
            </a:pP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Перевт</a:t>
            </a:r>
            <a:r>
              <a:rPr lang="en-GB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í</a:t>
            </a:r>
            <a:r>
              <a:rPr lang="uk-UA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лення</a:t>
            </a: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5898232" cy="442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6500"/>
            <a:ext cx="2808312" cy="240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1585"/>
            <a:ext cx="7406640" cy="1356360"/>
          </a:xfrm>
        </p:spPr>
        <p:txBody>
          <a:bodyPr>
            <a:noAutofit/>
          </a:bodyPr>
          <a:lstStyle/>
          <a:p>
            <a:r>
              <a:rPr lang="uk-U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Словник:</a:t>
            </a:r>
            <a:endParaRPr lang="uk-UA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944" y="1299501"/>
            <a:ext cx="7404653" cy="4038600"/>
          </a:xfrm>
        </p:spPr>
        <p:txBody>
          <a:bodyPr/>
          <a:lstStyle/>
          <a:p>
            <a:r>
              <a:rPr lang="uk-UA" sz="66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</a:t>
            </a:r>
            <a:r>
              <a:rPr lang="uk-UA" sz="66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́</a:t>
            </a:r>
            <a:r>
              <a:rPr lang="uk-UA" sz="66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сінь</a:t>
            </a:r>
            <a:r>
              <a:rPr lang="uk-UA" dirty="0" smtClean="0"/>
              <a:t>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63005" r="51136" b="2652"/>
          <a:stretch/>
        </p:blipFill>
        <p:spPr bwMode="auto">
          <a:xfrm>
            <a:off x="0" y="4959925"/>
            <a:ext cx="4668982" cy="188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3" y="5321285"/>
            <a:ext cx="3045718" cy="152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27006"/>
            <a:ext cx="3491880" cy="232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45" y="2996952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99" y="1303006"/>
            <a:ext cx="2857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5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365</TotalTime>
  <Words>83</Words>
  <Application>Microsoft Office PowerPoint</Application>
  <PresentationFormat>Экран (4:3)</PresentationFormat>
  <Paragraphs>45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Официальная</vt:lpstr>
      <vt:lpstr>Базис</vt:lpstr>
      <vt:lpstr>УРОК ЛітературнОГО читання</vt:lpstr>
      <vt:lpstr>Яка зараз пора року?</vt:lpstr>
      <vt:lpstr>Зараз осінь.</vt:lpstr>
      <vt:lpstr>Презентация PowerPoint</vt:lpstr>
      <vt:lpstr>Тема уроку:  “ Перевтілення”  Таміла  Іванченко. </vt:lpstr>
      <vt:lpstr>Тамíла Іва́нченко</vt:lpstr>
      <vt:lpstr>Та́міла Іва́нченко</vt:lpstr>
      <vt:lpstr>Презентация PowerPoint</vt:lpstr>
      <vt:lpstr>Словник:</vt:lpstr>
      <vt:lpstr>мете́лик</vt:lpstr>
      <vt:lpstr>Кри́льця – крила мете́лика.</vt:lpstr>
      <vt:lpstr>Ко́кон </vt:lpstr>
      <vt:lpstr>спи́на</vt:lpstr>
      <vt:lpstr>Перевтíлення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Використані джерела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Таміла Іванченко</dc:title>
  <dc:creator>Marhareta Jurjivna</dc:creator>
  <cp:lastModifiedBy>Виктор1</cp:lastModifiedBy>
  <cp:revision>24</cp:revision>
  <dcterms:created xsi:type="dcterms:W3CDTF">2021-10-27T17:46:42Z</dcterms:created>
  <dcterms:modified xsi:type="dcterms:W3CDTF">2025-02-12T17:57:09Z</dcterms:modified>
</cp:coreProperties>
</file>