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83" r:id="rId2"/>
    <p:sldId id="284" r:id="rId3"/>
    <p:sldId id="286" r:id="rId4"/>
    <p:sldId id="287" r:id="rId5"/>
    <p:sldId id="288" r:id="rId6"/>
    <p:sldId id="289" r:id="rId7"/>
    <p:sldId id="290" r:id="rId8"/>
    <p:sldId id="291" r:id="rId9"/>
    <p:sldId id="304" r:id="rId10"/>
    <p:sldId id="292" r:id="rId11"/>
    <p:sldId id="293" r:id="rId12"/>
    <p:sldId id="305" r:id="rId13"/>
    <p:sldId id="294" r:id="rId14"/>
    <p:sldId id="340" r:id="rId15"/>
    <p:sldId id="341" r:id="rId16"/>
    <p:sldId id="295" r:id="rId17"/>
    <p:sldId id="296" r:id="rId18"/>
    <p:sldId id="297" r:id="rId19"/>
    <p:sldId id="342" r:id="rId20"/>
    <p:sldId id="298" r:id="rId21"/>
    <p:sldId id="299" r:id="rId22"/>
    <p:sldId id="300" r:id="rId23"/>
    <p:sldId id="301" r:id="rId24"/>
    <p:sldId id="302" r:id="rId25"/>
    <p:sldId id="343" r:id="rId26"/>
    <p:sldId id="344" r:id="rId27"/>
    <p:sldId id="306" r:id="rId28"/>
    <p:sldId id="329" r:id="rId29"/>
    <p:sldId id="331" r:id="rId30"/>
    <p:sldId id="332" r:id="rId31"/>
    <p:sldId id="337" r:id="rId32"/>
    <p:sldId id="333" r:id="rId33"/>
    <p:sldId id="335" r:id="rId34"/>
    <p:sldId id="336" r:id="rId35"/>
    <p:sldId id="334" r:id="rId36"/>
    <p:sldId id="345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30" r:id="rId51"/>
    <p:sldId id="346" r:id="rId52"/>
    <p:sldId id="281" r:id="rId53"/>
    <p:sldId id="322" r:id="rId54"/>
    <p:sldId id="338" r:id="rId55"/>
    <p:sldId id="339" r:id="rId56"/>
    <p:sldId id="323" r:id="rId57"/>
    <p:sldId id="348" r:id="rId58"/>
    <p:sldId id="351" r:id="rId59"/>
    <p:sldId id="347" r:id="rId60"/>
    <p:sldId id="352" r:id="rId61"/>
    <p:sldId id="353" r:id="rId62"/>
    <p:sldId id="354" r:id="rId63"/>
    <p:sldId id="355" r:id="rId64"/>
    <p:sldId id="356" r:id="rId65"/>
    <p:sldId id="359" r:id="rId66"/>
    <p:sldId id="327" r:id="rId67"/>
    <p:sldId id="328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F856"/>
    <a:srgbClr val="02CEA7"/>
    <a:srgbClr val="45F967"/>
    <a:srgbClr val="01BB2D"/>
    <a:srgbClr val="6AF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147F4-FAB6-4193-A8F7-7C037D2690AA}" type="datetimeFigureOut">
              <a:rPr lang="uk-UA" smtClean="0"/>
              <a:t>18.09.2014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2A13B-EFCC-4D5C-8C19-CC8A834863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889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A13B-EFCC-4D5C-8C19-CC8A834863FD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40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48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6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1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3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0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7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7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3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40AB1-3E77-4950-8ED9-95DD73BF5FBA}" type="datetimeFigureOut">
              <a:rPr lang="ru-RU" smtClean="0"/>
              <a:t>18.09.2014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10CC9-E02D-47A7-A598-CC523DA63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0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5F967"/>
            </a:gs>
            <a:gs pos="100000">
              <a:srgbClr val="02CEA7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ДР\Новая папка (3)\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7651" r="4854" b="4616"/>
          <a:stretch/>
        </p:blipFill>
        <p:spPr bwMode="auto">
          <a:xfrm>
            <a:off x="1569307" y="0"/>
            <a:ext cx="5684109" cy="6450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9253" y="94912"/>
            <a:ext cx="604867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Безпека</a:t>
            </a:r>
            <a:r>
              <a:rPr lang="ru-RU" sz="54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54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дорозі</a:t>
            </a:r>
            <a:endParaRPr lang="ru-RU" sz="54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800" b="1" i="1" u="sng" dirty="0" smtClean="0">
                <a:solidFill>
                  <a:srgbClr val="FF0000"/>
                </a:solidFill>
              </a:rPr>
              <a:t>Правила поведінки пішоходів:</a:t>
            </a:r>
            <a:endParaRPr lang="ru-RU" sz="4800" b="1" i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196752"/>
            <a:ext cx="8496944" cy="2088232"/>
          </a:xfrm>
        </p:spPr>
        <p:txBody>
          <a:bodyPr>
            <a:noAutofit/>
          </a:bodyPr>
          <a:lstStyle/>
          <a:p>
            <a:r>
              <a:rPr lang="uk-UA" sz="4800" dirty="0" smtClean="0"/>
              <a:t> - Пішоходи повинні рухатися по тротуарах, пішохідних доріжках або узбіччю.</a:t>
            </a:r>
            <a:endParaRPr lang="ru-RU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1560" y="3789040"/>
            <a:ext cx="7930207" cy="1575866"/>
          </a:xfrm>
        </p:spPr>
        <p:txBody>
          <a:bodyPr>
            <a:noAutofit/>
          </a:bodyPr>
          <a:lstStyle/>
          <a:p>
            <a:r>
              <a:rPr lang="uk-UA" sz="4800" dirty="0" smtClean="0"/>
              <a:t>- Переходити дорогу треба на переході.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8843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 flipH="1">
            <a:off x="5299448" y="1556792"/>
            <a:ext cx="3737048" cy="2088232"/>
          </a:xfrm>
          <a:prstGeom prst="wedgeRoundRectCallout">
            <a:avLst>
              <a:gd name="adj1" fmla="val 17231"/>
              <a:gd name="adj2" fmla="val 658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171400"/>
            <a:ext cx="5400600" cy="1008112"/>
          </a:xfrm>
        </p:spPr>
        <p:txBody>
          <a:bodyPr>
            <a:normAutofit/>
          </a:bodyPr>
          <a:lstStyle/>
          <a:p>
            <a:r>
              <a:rPr lang="uk-UA" sz="5400" b="1" u="sng" dirty="0" smtClean="0">
                <a:solidFill>
                  <a:srgbClr val="FF0000"/>
                </a:solidFill>
              </a:rPr>
              <a:t>Перехід  </a:t>
            </a:r>
            <a:endParaRPr lang="ru-RU" sz="5400" b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5047928" cy="2448272"/>
          </a:xfrm>
        </p:spPr>
        <p:txBody>
          <a:bodyPr>
            <a:noAutofit/>
          </a:bodyPr>
          <a:lstStyle/>
          <a:p>
            <a:r>
              <a:rPr lang="uk-UA" sz="4400" dirty="0" smtClean="0"/>
              <a:t>Місця, де пішоходи можуть перейти через дорогу.</a:t>
            </a:r>
            <a:endParaRPr lang="ru-RU" sz="4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4711070" cy="367240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64088" y="1700808"/>
            <a:ext cx="3779912" cy="1800200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FF00"/>
                </a:solidFill>
              </a:rPr>
              <a:t>Такі позначення називають</a:t>
            </a:r>
          </a:p>
          <a:p>
            <a:r>
              <a:rPr lang="uk-UA" sz="4000" dirty="0" smtClean="0">
                <a:solidFill>
                  <a:srgbClr val="FFFF00"/>
                </a:solidFill>
              </a:rPr>
              <a:t>«</a:t>
            </a:r>
            <a:r>
              <a:rPr lang="uk-UA" sz="4000" u="sng" dirty="0" smtClean="0">
                <a:solidFill>
                  <a:srgbClr val="FFFF00"/>
                </a:solidFill>
              </a:rPr>
              <a:t>зеброю»</a:t>
            </a:r>
            <a:r>
              <a:rPr lang="uk-UA" sz="4000" dirty="0" smtClean="0">
                <a:solidFill>
                  <a:srgbClr val="FFFF00"/>
                </a:solidFill>
              </a:rPr>
              <a:t>.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14" y="4005064"/>
            <a:ext cx="3866626" cy="2687953"/>
          </a:xfrm>
        </p:spPr>
      </p:pic>
    </p:spTree>
    <p:extLst>
      <p:ext uri="{BB962C8B-B14F-4D97-AF65-F5344CB8AC3E}">
        <p14:creationId xmlns:p14="http://schemas.microsoft.com/office/powerpoint/2010/main" val="6231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yslan\Desktop\1.17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80352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Ryslan\Desktop\IMG_83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235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708400" y="333375"/>
            <a:ext cx="48958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Острівець</a:t>
            </a:r>
            <a:r>
              <a:rPr lang="ru-RU" altLang="uk-U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altLang="uk-UA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безпеки</a:t>
            </a:r>
            <a:endParaRPr lang="ru-RU" alt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611188" y="5589588"/>
            <a:ext cx="8137525" cy="954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altLang="uk-UA" sz="2800" dirty="0"/>
              <a:t>Знаходиться посередині пішохідного переходу . Пішохід може перечекати потік машин.</a:t>
            </a:r>
            <a:endParaRPr lang="ru-RU" altLang="uk-UA" sz="2800" dirty="0"/>
          </a:p>
        </p:txBody>
      </p:sp>
      <p:sp>
        <p:nvSpPr>
          <p:cNvPr id="8" name="Выгнутая вверх стрелка 7"/>
          <p:cNvSpPr/>
          <p:nvPr/>
        </p:nvSpPr>
        <p:spPr>
          <a:xfrm rot="7059930">
            <a:off x="5056188" y="2166938"/>
            <a:ext cx="2990850" cy="787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2290266"/>
          </a:xfrm>
        </p:spPr>
        <p:txBody>
          <a:bodyPr>
            <a:noAutofit/>
          </a:bodyPr>
          <a:lstStyle/>
          <a:p>
            <a:r>
              <a:rPr lang="uk-UA" b="1" dirty="0" smtClean="0"/>
              <a:t>Якщо немає смугастої доріжки,переходіть через дорогу по ділянці між двома дорожніми знаками.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2980166" cy="244827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8" y="2836251"/>
            <a:ext cx="5393468" cy="364106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8" y="2842893"/>
            <a:ext cx="5472609" cy="37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Picture 2" descr="C:\Documents and Settings\Мама - не заходить\Рабочий стол\Школа\ПДР\xpmszm_g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20272" cy="526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38944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u="sng" dirty="0" smtClean="0">
                <a:solidFill>
                  <a:srgbClr val="FF0000"/>
                </a:solidFill>
              </a:rPr>
              <a:t>Перехрестя  </a:t>
            </a:r>
            <a:endParaRPr lang="ru-RU" sz="5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675"/>
            <a:ext cx="830682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ьная выноска 9"/>
          <p:cNvSpPr/>
          <p:nvPr/>
        </p:nvSpPr>
        <p:spPr>
          <a:xfrm>
            <a:off x="3923928" y="1268760"/>
            <a:ext cx="5220072" cy="888468"/>
          </a:xfrm>
          <a:prstGeom prst="wedgeEllipseCallout">
            <a:avLst>
              <a:gd name="adj1" fmla="val 4095"/>
              <a:gd name="adj2" fmla="val 1169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ьная выноска 8"/>
          <p:cNvSpPr/>
          <p:nvPr/>
        </p:nvSpPr>
        <p:spPr>
          <a:xfrm>
            <a:off x="251520" y="1268760"/>
            <a:ext cx="3600400" cy="1080120"/>
          </a:xfrm>
          <a:prstGeom prst="wedgeEllipseCallout">
            <a:avLst>
              <a:gd name="adj1" fmla="val -2721"/>
              <a:gd name="adj2" fmla="val 81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453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u="sng" dirty="0" smtClean="0">
                <a:solidFill>
                  <a:srgbClr val="FF0000"/>
                </a:solidFill>
              </a:rPr>
              <a:t>Світлофор </a:t>
            </a:r>
            <a:endParaRPr lang="ru-RU" sz="5400" b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FFFF00"/>
                </a:solidFill>
              </a:rPr>
              <a:t>Для водіїв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08920"/>
            <a:ext cx="3384376" cy="375366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FFFF00"/>
                </a:solidFill>
              </a:rPr>
              <a:t>Для пішоходів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2936"/>
            <a:ext cx="2605980" cy="3872649"/>
          </a:xfrm>
        </p:spPr>
      </p:pic>
    </p:spTree>
    <p:extLst>
      <p:ext uri="{BB962C8B-B14F-4D97-AF65-F5344CB8AC3E}">
        <p14:creationId xmlns:p14="http://schemas.microsoft.com/office/powerpoint/2010/main" val="50204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ая выноска 10"/>
          <p:cNvSpPr/>
          <p:nvPr/>
        </p:nvSpPr>
        <p:spPr>
          <a:xfrm>
            <a:off x="6591657" y="1347291"/>
            <a:ext cx="2304256" cy="896815"/>
          </a:xfrm>
          <a:prstGeom prst="wedgeRectCallout">
            <a:avLst>
              <a:gd name="adj1" fmla="val 535"/>
              <a:gd name="adj2" fmla="val 112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23528" y="1301479"/>
            <a:ext cx="2193994" cy="1152128"/>
          </a:xfrm>
          <a:prstGeom prst="wedgeRectCallout">
            <a:avLst>
              <a:gd name="adj1" fmla="val -4553"/>
              <a:gd name="adj2" fmla="val 86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547664" y="260648"/>
            <a:ext cx="6157621" cy="891480"/>
          </a:xfrm>
          <a:prstGeom prst="wedgeRoundRectCallout">
            <a:avLst>
              <a:gd name="adj1" fmla="val -3657"/>
              <a:gd name="adj2" fmla="val 1735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674" y="134888"/>
            <a:ext cx="8229600" cy="1143000"/>
          </a:xfrm>
        </p:spPr>
        <p:txBody>
          <a:bodyPr/>
          <a:lstStyle/>
          <a:p>
            <a:r>
              <a:rPr lang="uk-UA" sz="6000" b="1" dirty="0" smtClean="0">
                <a:solidFill>
                  <a:srgbClr val="FFFF00"/>
                </a:solidFill>
              </a:rPr>
              <a:t>Увага,приготуйся</a:t>
            </a:r>
            <a:r>
              <a:rPr lang="uk-UA" b="1" dirty="0" smtClean="0">
                <a:solidFill>
                  <a:srgbClr val="FFFF00"/>
                </a:solidFill>
              </a:rPr>
              <a:t> !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2149" y="1745803"/>
            <a:ext cx="2170584" cy="639762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FFFF00"/>
                </a:solidFill>
              </a:rPr>
              <a:t>Стій !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34" y="2477796"/>
            <a:ext cx="2762071" cy="368750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91853" y="1686188"/>
            <a:ext cx="1727175" cy="639762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FFFF00"/>
                </a:solidFill>
              </a:rPr>
              <a:t>Їдь !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2" y="2924944"/>
            <a:ext cx="2713864" cy="345638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7" y="2852936"/>
            <a:ext cx="260299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smtClean="0"/>
              <a:t>Для пішоходів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5904" y="1054626"/>
            <a:ext cx="2376264" cy="97812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6600" u="sng" dirty="0" smtClean="0">
                <a:solidFill>
                  <a:srgbClr val="FF0000"/>
                </a:solidFill>
              </a:rPr>
              <a:t>Стій !</a:t>
            </a:r>
            <a:endParaRPr lang="ru-RU" sz="6600" u="sng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2383140" cy="411126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24022" y="958246"/>
            <a:ext cx="2519263" cy="105013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600" u="sng" dirty="0">
                <a:solidFill>
                  <a:srgbClr val="00B050"/>
                </a:solidFill>
              </a:rPr>
              <a:t>Й</a:t>
            </a:r>
            <a:r>
              <a:rPr lang="uk-UA" sz="6600" u="sng" dirty="0" smtClean="0">
                <a:solidFill>
                  <a:srgbClr val="00B050"/>
                </a:solidFill>
              </a:rPr>
              <a:t>ди</a:t>
            </a:r>
            <a:r>
              <a:rPr lang="uk-UA" sz="7200" u="sng" dirty="0" smtClean="0">
                <a:solidFill>
                  <a:srgbClr val="00B050"/>
                </a:solidFill>
              </a:rPr>
              <a:t> !</a:t>
            </a:r>
            <a:endParaRPr lang="ru-RU" sz="7200" u="sng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4614450" cy="4104456"/>
          </a:xfrm>
        </p:spPr>
      </p:pic>
      <p:sp>
        <p:nvSpPr>
          <p:cNvPr id="8" name="Стрелка вниз 7"/>
          <p:cNvSpPr/>
          <p:nvPr/>
        </p:nvSpPr>
        <p:spPr>
          <a:xfrm>
            <a:off x="2051720" y="19888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799022" y="200837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Мама - не заходить\Рабочий стол\Школа\ПДР\3ea0862074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14313"/>
            <a:ext cx="47418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кутник 2"/>
          <p:cNvSpPr/>
          <p:nvPr/>
        </p:nvSpPr>
        <p:spPr>
          <a:xfrm>
            <a:off x="520063" y="214290"/>
            <a:ext cx="498405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54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Регулювальник</a:t>
            </a:r>
            <a:r>
              <a:rPr lang="uk-UA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78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 ПДД ДЛЯ ДЕТЕЙ часть I-c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439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u="sng" dirty="0" err="1" smtClean="0">
                <a:solidFill>
                  <a:srgbClr val="FF0000"/>
                </a:solidFill>
              </a:rPr>
              <a:t>Тра</a:t>
            </a:r>
            <a:r>
              <a:rPr lang="uk-UA" sz="6000" b="1" u="sng" dirty="0" err="1" smtClean="0">
                <a:solidFill>
                  <a:srgbClr val="FF0000"/>
                </a:solidFill>
              </a:rPr>
              <a:t>нспорт</a:t>
            </a:r>
            <a:endParaRPr lang="ru-RU" sz="6000" b="1" u="sng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29672" cy="556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71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3168352" cy="6397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z="6600" dirty="0"/>
              <a:t>Автобус</a:t>
            </a:r>
            <a:endParaRPr lang="ru-RU" sz="6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3" y="2852936"/>
            <a:ext cx="3845375" cy="30243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96136" y="1340768"/>
            <a:ext cx="2520280" cy="639762"/>
          </a:xfrm>
        </p:spPr>
        <p:txBody>
          <a:bodyPr>
            <a:noAutofit/>
          </a:bodyPr>
          <a:lstStyle/>
          <a:p>
            <a:r>
              <a:rPr lang="uk-UA" sz="6600" dirty="0" smtClean="0"/>
              <a:t>Поїзд</a:t>
            </a:r>
            <a:endParaRPr lang="ru-RU" sz="6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72" y="2852936"/>
            <a:ext cx="3941510" cy="2952328"/>
          </a:xfrm>
        </p:spPr>
      </p:pic>
    </p:spTree>
    <p:extLst>
      <p:ext uri="{BB962C8B-B14F-4D97-AF65-F5344CB8AC3E}">
        <p14:creationId xmlns:p14="http://schemas.microsoft.com/office/powerpoint/2010/main" val="35938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3528392" cy="6397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uk-UA" sz="6600" dirty="0"/>
              <a:t>Трактор</a:t>
            </a:r>
            <a:endParaRPr lang="ru-RU" sz="6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9914"/>
          <a:stretch/>
        </p:blipFill>
        <p:spPr>
          <a:xfrm>
            <a:off x="323528" y="2787444"/>
            <a:ext cx="4402034" cy="290543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8064" y="1196752"/>
            <a:ext cx="3095327" cy="639762"/>
          </a:xfrm>
        </p:spPr>
        <p:txBody>
          <a:bodyPr>
            <a:noAutofit/>
          </a:bodyPr>
          <a:lstStyle/>
          <a:p>
            <a:r>
              <a:rPr lang="uk-UA" sz="6600" dirty="0" err="1" smtClean="0"/>
              <a:t>Камаз</a:t>
            </a:r>
            <a:endParaRPr lang="ru-RU" sz="6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041775" cy="2933173"/>
          </a:xfrm>
        </p:spPr>
      </p:pic>
    </p:spTree>
    <p:extLst>
      <p:ext uri="{BB962C8B-B14F-4D97-AF65-F5344CB8AC3E}">
        <p14:creationId xmlns:p14="http://schemas.microsoft.com/office/powerpoint/2010/main" val="28903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052736"/>
            <a:ext cx="2314600" cy="1122139"/>
          </a:xfrm>
        </p:spPr>
        <p:txBody>
          <a:bodyPr>
            <a:noAutofit/>
          </a:bodyPr>
          <a:lstStyle/>
          <a:p>
            <a:r>
              <a:rPr lang="uk-UA" sz="7200" dirty="0" smtClean="0"/>
              <a:t>Таксі</a:t>
            </a:r>
            <a:endParaRPr lang="ru-RU" sz="7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421760" cy="355474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6096" y="1124744"/>
            <a:ext cx="3024336" cy="1050131"/>
          </a:xfrm>
        </p:spPr>
        <p:txBody>
          <a:bodyPr>
            <a:noAutofit/>
          </a:bodyPr>
          <a:lstStyle/>
          <a:p>
            <a:r>
              <a:rPr lang="uk-UA" sz="8000" dirty="0" smtClean="0"/>
              <a:t>Літак</a:t>
            </a:r>
            <a:endParaRPr lang="ru-RU" sz="8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326048" cy="3240360"/>
          </a:xfrm>
        </p:spPr>
      </p:pic>
    </p:spTree>
    <p:extLst>
      <p:ext uri="{BB962C8B-B14F-4D97-AF65-F5344CB8AC3E}">
        <p14:creationId xmlns:p14="http://schemas.microsoft.com/office/powerpoint/2010/main" val="37646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620688"/>
            <a:ext cx="4680520" cy="1800200"/>
          </a:xfrm>
        </p:spPr>
        <p:txBody>
          <a:bodyPr>
            <a:noAutofit/>
          </a:bodyPr>
          <a:lstStyle/>
          <a:p>
            <a:r>
              <a:rPr lang="uk-UA" sz="4000" u="sng" dirty="0" smtClean="0"/>
              <a:t>Пожежна машина</a:t>
            </a:r>
            <a:endParaRPr lang="uk-UA" sz="4000" u="sng" dirty="0"/>
          </a:p>
          <a:p>
            <a:r>
              <a:rPr lang="uk-UA" sz="6000" dirty="0" smtClean="0">
                <a:solidFill>
                  <a:srgbClr val="FF0000"/>
                </a:solidFill>
              </a:rPr>
              <a:t>     1-01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404664"/>
            <a:ext cx="4041775" cy="2058243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     </a:t>
            </a:r>
            <a:r>
              <a:rPr lang="uk-UA" sz="4000" u="sng" dirty="0"/>
              <a:t>Міліція</a:t>
            </a:r>
          </a:p>
          <a:p>
            <a:r>
              <a:rPr lang="uk-UA" sz="6000" dirty="0" smtClean="0">
                <a:solidFill>
                  <a:srgbClr val="FF0000"/>
                </a:solidFill>
              </a:rPr>
              <a:t>         1-02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1" y="2893218"/>
            <a:ext cx="3974977" cy="31280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88726"/>
            <a:ext cx="4117173" cy="32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476672"/>
            <a:ext cx="6347048" cy="1800200"/>
          </a:xfrm>
        </p:spPr>
        <p:txBody>
          <a:bodyPr>
            <a:noAutofit/>
          </a:bodyPr>
          <a:lstStyle/>
          <a:p>
            <a:r>
              <a:rPr lang="uk-UA" sz="4800" dirty="0" smtClean="0"/>
              <a:t>      </a:t>
            </a:r>
            <a:r>
              <a:rPr lang="uk-UA" sz="4800" u="sng" dirty="0" smtClean="0"/>
              <a:t>Швидка допомога</a:t>
            </a:r>
          </a:p>
          <a:p>
            <a:r>
              <a:rPr lang="uk-UA" sz="6600" dirty="0" smtClean="0">
                <a:solidFill>
                  <a:srgbClr val="FF0000"/>
                </a:solidFill>
              </a:rPr>
              <a:t>              1-</a:t>
            </a:r>
            <a:r>
              <a:rPr lang="uk-UA" sz="7200" dirty="0" smtClean="0">
                <a:solidFill>
                  <a:srgbClr val="FF0000"/>
                </a:solidFill>
              </a:rPr>
              <a:t>03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 descr="C:\Documents and Settings\Мама - не заходить\Рабочий стол\Школа\ПДР\phpThumb_generated_thumbnail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1"/>
            <a:ext cx="6984776" cy="43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Мама - не заходить\Рабочий стол\Школа\ПДР\41741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8175" r="9009" b="12093"/>
          <a:stretch/>
        </p:blipFill>
        <p:spPr bwMode="auto">
          <a:xfrm>
            <a:off x="5422573" y="1602023"/>
            <a:ext cx="3698543" cy="221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Мама - не заходить\Рабочий стол\Школа\ПДР\phpThumb_generated_thumbnailjpg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/>
          <a:stretch/>
        </p:blipFill>
        <p:spPr bwMode="auto">
          <a:xfrm>
            <a:off x="2339752" y="3780430"/>
            <a:ext cx="4470374" cy="260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Мама - не заходить\Рабочий стол\Школа\ПДР\ac_8_40_kamaz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1" b="6219"/>
          <a:stretch/>
        </p:blipFill>
        <p:spPr bwMode="auto">
          <a:xfrm>
            <a:off x="-1" y="1746912"/>
            <a:ext cx="3385505" cy="261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251520" y="79475"/>
            <a:ext cx="9144000" cy="1800200"/>
          </a:xfrm>
        </p:spPr>
        <p:txBody>
          <a:bodyPr>
            <a:noAutofit/>
          </a:bodyPr>
          <a:lstStyle/>
          <a:p>
            <a:pPr algn="ctr"/>
            <a:r>
              <a:rPr lang="uk-UA" sz="3500" dirty="0" smtClean="0"/>
              <a:t>      Не можна переходити дорогу, якщо побачив машину з маячком чи спеціальним звуковим сигналом.</a:t>
            </a:r>
            <a:endParaRPr lang="ru-RU" sz="3500" dirty="0">
              <a:solidFill>
                <a:srgbClr val="FF0000"/>
              </a:solidFill>
            </a:endParaRPr>
          </a:p>
        </p:txBody>
      </p:sp>
      <p:pic>
        <p:nvPicPr>
          <p:cNvPr id="11" name="Sirena_-_skoroj_pomocshi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255801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ДР\Новая папка (3)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" y="-5316104"/>
            <a:ext cx="9151773" cy="122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41614"/>
            <a:ext cx="5004048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Гра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«</a:t>
            </a: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Склади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слово»</a:t>
            </a:r>
            <a:endParaRPr lang="ru-RU" sz="8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938158"/>
            <a:ext cx="237626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До-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948960"/>
            <a:ext cx="223224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р</a:t>
            </a: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о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988840"/>
            <a:ext cx="201622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га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88840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Дорога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938158"/>
            <a:ext cx="237626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948960"/>
            <a:ext cx="223224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ли-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988840"/>
            <a:ext cx="201622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ця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88840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Вулиця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yslan\Desktop\gyh8ia2zjf8zbg6n61kev8k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10140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1691680" y="548680"/>
            <a:ext cx="6120680" cy="1015663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i="1" dirty="0">
                <a:solidFill>
                  <a:srgbClr val="FF0000"/>
                </a:solidFill>
                <a:latin typeface="+mn-lt"/>
                <a:cs typeface="+mn-cs"/>
              </a:rPr>
              <a:t>СЛОВНИЧОК</a:t>
            </a:r>
            <a:endParaRPr lang="ru-RU" sz="6000" b="1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2627313" y="23495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uk-UA" alt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773238"/>
            <a:ext cx="3419475" cy="413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113" y="2160588"/>
            <a:ext cx="37084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4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38158"/>
            <a:ext cx="367240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948960"/>
            <a:ext cx="223224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ло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988840"/>
            <a:ext cx="2808312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фор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2127" y="1938158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Світлофор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0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927768"/>
            <a:ext cx="367240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Зеб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7989" y="1940352"/>
            <a:ext cx="252028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ра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89" y="1940352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Зебра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38158"/>
            <a:ext cx="367240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Тро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1948960"/>
            <a:ext cx="252028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ту-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950742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ар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2127" y="1950742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Тротуар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38158"/>
            <a:ext cx="367240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Пі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938158"/>
            <a:ext cx="252028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шо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950742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хід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50742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Пішохід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12576" y="1124744"/>
            <a:ext cx="367240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Пі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7709" y="1137328"/>
            <a:ext cx="252028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шо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124744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хід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84784"/>
            <a:ext cx="9144000" cy="317009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Пішохідний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перехід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1124744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ний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5596" y="2688531"/>
            <a:ext cx="3672408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43898" y="2688531"/>
            <a:ext cx="252028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ре-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2688531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хід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0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59" y="1922493"/>
            <a:ext cx="237626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950742"/>
            <a:ext cx="252028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ре-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922493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хре</a:t>
            </a:r>
            <a:r>
              <a:rPr lang="ru-RU" sz="10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22493"/>
            <a:ext cx="9144000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Перехрестя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1950742"/>
            <a:ext cx="3096344" cy="16312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стя</a:t>
            </a:r>
            <a:endParaRPr lang="ru-RU" sz="10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1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кутник 5"/>
          <p:cNvSpPr/>
          <p:nvPr/>
        </p:nvSpPr>
        <p:spPr>
          <a:xfrm>
            <a:off x="634063" y="2708920"/>
            <a:ext cx="787587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Georgia" pitchFamily="18" charset="0"/>
              </a:rPr>
              <a:t>Молодці!</a:t>
            </a:r>
          </a:p>
        </p:txBody>
      </p:sp>
    </p:spTree>
    <p:extLst>
      <p:ext uri="{BB962C8B-B14F-4D97-AF65-F5344CB8AC3E}">
        <p14:creationId xmlns:p14="http://schemas.microsoft.com/office/powerpoint/2010/main" val="13564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410445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prstDash val="lgDashDotDot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"/>
          </a:effectLst>
          <a:scene3d>
            <a:camera prst="perspective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ru-RU" sz="9600" b="1" dirty="0" smtClean="0">
                <a:ln>
                  <a:solidFill>
                    <a:schemeClr val="tx1"/>
                  </a:solidFill>
                </a:ln>
                <a:solidFill>
                  <a:srgbClr val="02CEA7"/>
                </a:solidFill>
              </a:rPr>
              <a:t>КРОСВОРД</a:t>
            </a:r>
            <a:r>
              <a:rPr lang="ru-RU" sz="9600" b="1" dirty="0" smtClean="0"/>
              <a:t> 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34880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203737"/>
              </p:ext>
            </p:extLst>
          </p:nvPr>
        </p:nvGraphicFramePr>
        <p:xfrm>
          <a:off x="395536" y="5805265"/>
          <a:ext cx="4392487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59"/>
                <a:gridCol w="658359"/>
                <a:gridCol w="658359"/>
                <a:gridCol w="658359"/>
                <a:gridCol w="658359"/>
                <a:gridCol w="596637"/>
                <a:gridCol w="504055"/>
              </a:tblGrid>
              <a:tr h="79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886766"/>
              </p:ext>
            </p:extLst>
          </p:nvPr>
        </p:nvGraphicFramePr>
        <p:xfrm>
          <a:off x="395536" y="3429000"/>
          <a:ext cx="4151784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112"/>
                <a:gridCol w="593112"/>
                <a:gridCol w="593112"/>
                <a:gridCol w="524920"/>
                <a:gridCol w="576064"/>
                <a:gridCol w="576064"/>
                <a:gridCol w="695400"/>
              </a:tblGrid>
              <a:tr h="9361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20885"/>
              </p:ext>
            </p:extLst>
          </p:nvPr>
        </p:nvGraphicFramePr>
        <p:xfrm>
          <a:off x="467544" y="4581128"/>
          <a:ext cx="3960440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/>
                <a:gridCol w="792088"/>
                <a:gridCol w="792088"/>
                <a:gridCol w="792088"/>
                <a:gridCol w="792088"/>
              </a:tblGrid>
              <a:tr h="93610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12360" cy="902713"/>
          </a:xfrm>
        </p:spPr>
        <p:txBody>
          <a:bodyPr>
            <a:normAutofit fontScale="90000"/>
          </a:bodyPr>
          <a:lstStyle/>
          <a:p>
            <a:r>
              <a:rPr lang="uk-UA" sz="4800" b="1" u="sng" dirty="0" smtClean="0"/>
              <a:t>1.Людина</a:t>
            </a:r>
            <a:r>
              <a:rPr lang="uk-UA" sz="5400" b="1" u="sng" dirty="0" smtClean="0"/>
              <a:t>, яка йде пішки ?</a:t>
            </a:r>
            <a:endParaRPr lang="ru-RU" sz="5400" b="1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578" y="980728"/>
            <a:ext cx="8784976" cy="1368152"/>
          </a:xfrm>
        </p:spPr>
        <p:txBody>
          <a:bodyPr>
            <a:noAutofit/>
          </a:bodyPr>
          <a:lstStyle/>
          <a:p>
            <a:r>
              <a:rPr lang="uk-UA" sz="4400" u="sng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2. Людина, яка кермує автомобілем ?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19166458"/>
              </p:ext>
            </p:extLst>
          </p:nvPr>
        </p:nvGraphicFramePr>
        <p:xfrm>
          <a:off x="395536" y="3429000"/>
          <a:ext cx="4139613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170"/>
                <a:gridCol w="577170"/>
                <a:gridCol w="584196"/>
                <a:gridCol w="570144"/>
                <a:gridCol w="577170"/>
                <a:gridCol w="577170"/>
                <a:gridCol w="676593"/>
              </a:tblGrid>
              <a:tr h="936104"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п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 і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ш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о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х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 і</a:t>
                      </a:r>
                      <a:endParaRPr lang="ru-RU" sz="4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/>
                        <a:t>д</a:t>
                      </a:r>
                      <a:endParaRPr lang="ru-RU" sz="4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2276872"/>
            <a:ext cx="8712968" cy="720080"/>
          </a:xfrm>
        </p:spPr>
        <p:txBody>
          <a:bodyPr>
            <a:noAutofit/>
          </a:bodyPr>
          <a:lstStyle/>
          <a:p>
            <a:r>
              <a:rPr lang="uk-UA" sz="4400" u="sng" dirty="0" smtClean="0">
                <a:solidFill>
                  <a:srgbClr val="FF0000"/>
                </a:solidFill>
              </a:rPr>
              <a:t>3. Людина, яка їде  у  транспорті </a:t>
            </a:r>
            <a:r>
              <a:rPr lang="uk-UA" sz="4400" dirty="0" smtClean="0">
                <a:solidFill>
                  <a:srgbClr val="FF0000"/>
                </a:solidFill>
              </a:rPr>
              <a:t>?</a:t>
            </a:r>
            <a:endParaRPr lang="ru-RU" sz="4400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28565327"/>
              </p:ext>
            </p:extLst>
          </p:nvPr>
        </p:nvGraphicFramePr>
        <p:xfrm>
          <a:off x="467544" y="4581128"/>
          <a:ext cx="396044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/>
                <a:gridCol w="792088"/>
                <a:gridCol w="792088"/>
                <a:gridCol w="792088"/>
                <a:gridCol w="792088"/>
              </a:tblGrid>
              <a:tr h="822077">
                <a:tc>
                  <a:txBody>
                    <a:bodyPr/>
                    <a:lstStyle/>
                    <a:p>
                      <a:r>
                        <a:rPr lang="uk-UA" sz="5400" b="1" smtClean="0">
                          <a:solidFill>
                            <a:schemeClr val="bg1"/>
                          </a:solidFill>
                        </a:rPr>
                        <a:t> в</a:t>
                      </a:r>
                      <a:endParaRPr lang="ru-RU" sz="5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5400" b="1" dirty="0" smtClean="0">
                          <a:solidFill>
                            <a:schemeClr val="bg1"/>
                          </a:solidFill>
                        </a:rPr>
                        <a:t> о</a:t>
                      </a:r>
                      <a:endParaRPr lang="ru-RU" sz="5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5400" b="1" dirty="0" smtClean="0">
                          <a:solidFill>
                            <a:schemeClr val="bg1"/>
                          </a:solidFill>
                        </a:rPr>
                        <a:t> д</a:t>
                      </a:r>
                      <a:endParaRPr lang="ru-RU" sz="5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5400" b="1" smtClean="0">
                          <a:solidFill>
                            <a:schemeClr val="bg1"/>
                          </a:solidFill>
                        </a:rPr>
                        <a:t> і</a:t>
                      </a:r>
                      <a:endParaRPr lang="ru-RU" sz="5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5400" b="1" dirty="0" smtClean="0">
                          <a:solidFill>
                            <a:schemeClr val="bg1"/>
                          </a:solidFill>
                        </a:rPr>
                        <a:t> й</a:t>
                      </a:r>
                      <a:endParaRPr lang="ru-RU" sz="5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744068"/>
              </p:ext>
            </p:extLst>
          </p:nvPr>
        </p:nvGraphicFramePr>
        <p:xfrm>
          <a:off x="395536" y="5805264"/>
          <a:ext cx="4392489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029"/>
                <a:gridCol w="664029"/>
                <a:gridCol w="664029"/>
                <a:gridCol w="664029"/>
                <a:gridCol w="664029"/>
                <a:gridCol w="578190"/>
                <a:gridCol w="494154"/>
              </a:tblGrid>
              <a:tr h="792088"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п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ж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8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010"/>
            <a:ext cx="7067128" cy="105273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1. </a:t>
            </a:r>
            <a:r>
              <a:rPr lang="ru-RU" b="1" u="sng" dirty="0" err="1"/>
              <a:t>М</a:t>
            </a:r>
            <a:r>
              <a:rPr lang="ru-RU" b="1" u="sng" dirty="0" err="1" smtClean="0"/>
              <a:t>ісце</a:t>
            </a:r>
            <a:r>
              <a:rPr lang="ru-RU" b="1" u="sng" dirty="0" smtClean="0"/>
              <a:t>, де</a:t>
            </a:r>
            <a:r>
              <a:rPr lang="uk-UA" b="1" u="sng" dirty="0" smtClean="0"/>
              <a:t> ходять пішоходи ?</a:t>
            </a:r>
            <a:endParaRPr lang="ru-RU" b="1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908720"/>
            <a:ext cx="8075240" cy="1338163"/>
          </a:xfrm>
        </p:spPr>
        <p:txBody>
          <a:bodyPr>
            <a:noAutofit/>
          </a:bodyPr>
          <a:lstStyle/>
          <a:p>
            <a:r>
              <a:rPr lang="uk-UA" sz="4400" u="sng" dirty="0" smtClean="0">
                <a:solidFill>
                  <a:srgbClr val="7030A0"/>
                </a:solidFill>
              </a:rPr>
              <a:t>2. На якому транспорті ви їдете додому ?</a:t>
            </a:r>
            <a:endParaRPr lang="ru-RU" sz="4400" u="sng" dirty="0">
              <a:solidFill>
                <a:srgbClr val="7030A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8597135"/>
              </p:ext>
            </p:extLst>
          </p:nvPr>
        </p:nvGraphicFramePr>
        <p:xfrm>
          <a:off x="539552" y="3645024"/>
          <a:ext cx="404019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170"/>
                <a:gridCol w="577170"/>
                <a:gridCol w="577170"/>
                <a:gridCol w="577170"/>
                <a:gridCol w="577170"/>
                <a:gridCol w="577170"/>
                <a:gridCol w="577170"/>
              </a:tblGrid>
              <a:tr h="606053"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т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р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о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т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у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а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р</a:t>
                      </a:r>
                      <a:endParaRPr lang="ru-RU" sz="4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5536" y="2204864"/>
            <a:ext cx="8136904" cy="1287834"/>
          </a:xfrm>
        </p:spPr>
        <p:txBody>
          <a:bodyPr>
            <a:noAutofit/>
          </a:bodyPr>
          <a:lstStyle/>
          <a:p>
            <a:r>
              <a:rPr lang="uk-UA" sz="4400" u="sng" dirty="0" smtClean="0"/>
              <a:t>3.У нього є три кольори: </a:t>
            </a:r>
            <a:r>
              <a:rPr lang="uk-UA" sz="4400" u="sng" dirty="0" smtClean="0">
                <a:solidFill>
                  <a:srgbClr val="FF0000"/>
                </a:solidFill>
              </a:rPr>
              <a:t>червоний</a:t>
            </a:r>
            <a:r>
              <a:rPr lang="uk-UA" sz="4400" u="sng" dirty="0" smtClean="0">
                <a:solidFill>
                  <a:srgbClr val="FFC000"/>
                </a:solidFill>
              </a:rPr>
              <a:t>, жовтий, </a:t>
            </a:r>
            <a:r>
              <a:rPr lang="uk-UA" sz="4400" u="sng" dirty="0" smtClean="0">
                <a:solidFill>
                  <a:srgbClr val="00B050"/>
                </a:solidFill>
              </a:rPr>
              <a:t>зелений.</a:t>
            </a:r>
            <a:endParaRPr lang="ru-RU" sz="4400" u="sng" dirty="0">
              <a:solidFill>
                <a:srgbClr val="00B05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75597463"/>
              </p:ext>
            </p:extLst>
          </p:nvPr>
        </p:nvGraphicFramePr>
        <p:xfrm>
          <a:off x="539552" y="3645024"/>
          <a:ext cx="4041772" cy="72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396"/>
                <a:gridCol w="577396"/>
                <a:gridCol w="577396"/>
                <a:gridCol w="577396"/>
                <a:gridCol w="577396"/>
                <a:gridCol w="577396"/>
                <a:gridCol w="577396"/>
              </a:tblGrid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706573"/>
              </p:ext>
            </p:extLst>
          </p:nvPr>
        </p:nvGraphicFramePr>
        <p:xfrm>
          <a:off x="539552" y="4653136"/>
          <a:ext cx="4176466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638"/>
                <a:gridCol w="596638"/>
                <a:gridCol w="596638"/>
                <a:gridCol w="596638"/>
                <a:gridCol w="596638"/>
                <a:gridCol w="596638"/>
                <a:gridCol w="596638"/>
              </a:tblGrid>
              <a:tr h="720080"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а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в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т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о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б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у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rgbClr val="7030A0"/>
                          </a:solidFill>
                        </a:rPr>
                        <a:t>с</a:t>
                      </a:r>
                      <a:endParaRPr lang="ru-RU" sz="4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830325"/>
              </p:ext>
            </p:extLst>
          </p:nvPr>
        </p:nvGraphicFramePr>
        <p:xfrm>
          <a:off x="539552" y="4653136"/>
          <a:ext cx="4176466" cy="72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638"/>
                <a:gridCol w="596638"/>
                <a:gridCol w="596638"/>
                <a:gridCol w="596638"/>
                <a:gridCol w="596638"/>
                <a:gridCol w="596638"/>
                <a:gridCol w="596638"/>
              </a:tblGrid>
              <a:tr h="7200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19703"/>
              </p:ext>
            </p:extLst>
          </p:nvPr>
        </p:nvGraphicFramePr>
        <p:xfrm>
          <a:off x="539552" y="5661248"/>
          <a:ext cx="4752531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059"/>
                <a:gridCol w="528059"/>
                <a:gridCol w="528059"/>
                <a:gridCol w="528059"/>
                <a:gridCol w="528059"/>
                <a:gridCol w="528059"/>
                <a:gridCol w="528059"/>
                <a:gridCol w="528059"/>
                <a:gridCol w="528059"/>
              </a:tblGrid>
              <a:tr h="648072"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с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в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і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т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л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о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ф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о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р</a:t>
                      </a:r>
                      <a:endParaRPr lang="ru-RU" sz="4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26253"/>
              </p:ext>
            </p:extLst>
          </p:nvPr>
        </p:nvGraphicFramePr>
        <p:xfrm>
          <a:off x="539552" y="5661248"/>
          <a:ext cx="4752531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059"/>
                <a:gridCol w="528059"/>
                <a:gridCol w="528059"/>
                <a:gridCol w="528059"/>
                <a:gridCol w="528059"/>
                <a:gridCol w="528059"/>
                <a:gridCol w="528059"/>
                <a:gridCol w="528059"/>
                <a:gridCol w="528059"/>
              </a:tblGrid>
              <a:tr h="79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7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uk-UA" sz="6600" b="1" u="sng" dirty="0" smtClean="0">
                <a:solidFill>
                  <a:srgbClr val="FF0000"/>
                </a:solidFill>
              </a:rPr>
              <a:t>Вулиця</a:t>
            </a:r>
            <a:endParaRPr lang="ru-RU" sz="6600" b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908720"/>
            <a:ext cx="8964488" cy="504056"/>
          </a:xfrm>
        </p:spPr>
        <p:txBody>
          <a:bodyPr>
            <a:noAutofit/>
          </a:bodyPr>
          <a:lstStyle/>
          <a:p>
            <a:r>
              <a:rPr lang="uk-UA" sz="4400" u="sng" dirty="0" smtClean="0"/>
              <a:t>На які частини поділяється вулиця ?</a:t>
            </a:r>
            <a:endParaRPr lang="ru-RU" sz="4400" u="sng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51520" y="1484784"/>
            <a:ext cx="5328592" cy="639762"/>
          </a:xfrm>
        </p:spPr>
        <p:txBody>
          <a:bodyPr>
            <a:noAutofit/>
          </a:bodyPr>
          <a:lstStyle/>
          <a:p>
            <a:r>
              <a:rPr lang="uk-UA" sz="4800" u="sng" dirty="0" smtClean="0">
                <a:solidFill>
                  <a:srgbClr val="FF0000"/>
                </a:solidFill>
              </a:rPr>
              <a:t>Проїжджу частину</a:t>
            </a:r>
            <a:endParaRPr lang="ru-RU" sz="4800" u="sng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792688" y="1340768"/>
            <a:ext cx="2592288" cy="7920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b="1" u="sng" dirty="0" smtClean="0">
                <a:solidFill>
                  <a:srgbClr val="FF0000"/>
                </a:solidFill>
              </a:rPr>
              <a:t>тротуар</a:t>
            </a:r>
            <a:endParaRPr lang="ru-RU" sz="4800" b="1" u="sng" dirty="0">
              <a:solidFill>
                <a:srgbClr val="FF0000"/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32856"/>
            <a:ext cx="6480720" cy="4565962"/>
          </a:xfrm>
        </p:spPr>
      </p:pic>
      <p:cxnSp>
        <p:nvCxnSpPr>
          <p:cNvPr id="7" name="Прямая со стрелкой 6"/>
          <p:cNvCxnSpPr/>
          <p:nvPr/>
        </p:nvCxnSpPr>
        <p:spPr>
          <a:xfrm>
            <a:off x="2987824" y="1988840"/>
            <a:ext cx="792088" cy="41044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868144" y="1988840"/>
            <a:ext cx="1008112" cy="42484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5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ДР\Новая папка (3)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5576"/>
            <a:ext cx="9168355" cy="122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84492"/>
            <a:ext cx="6660232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ІНСЦЕНІВКА</a:t>
            </a:r>
            <a:endParaRPr lang="ru-RU" sz="8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Melodic_Sound_.by._HaZ_rD96-Zvuk_Rezkih_Tormozov_Avtomobilya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5684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ДР\Новая папка (3)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1881"/>
            <a:ext cx="9144000" cy="121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-41615"/>
            <a:ext cx="6300192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Гра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«</a:t>
            </a: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Склади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світлофор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ru-RU" sz="8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yslan\Desktop\161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8531"/>
            <a:ext cx="6912768" cy="830997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23850" y="5661025"/>
            <a:ext cx="8640763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2800" b="1"/>
              <a:t>Ходити по проїжджій частині вулиці не можна – для цього є тротуари. Дотримуйтеся правої сторони руху.</a:t>
            </a:r>
          </a:p>
        </p:txBody>
      </p:sp>
    </p:spTree>
    <p:extLst>
      <p:ext uri="{BB962C8B-B14F-4D97-AF65-F5344CB8AC3E}">
        <p14:creationId xmlns:p14="http://schemas.microsoft.com/office/powerpoint/2010/main" val="29484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yslan\Desktop\648514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4536504" cy="3899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344816" cy="830997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79388" y="1052513"/>
            <a:ext cx="8713787" cy="13858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2800" b="1"/>
              <a:t>Переходити дорогу після виходу з транспорту можна тільки тоді, коли він від</a:t>
            </a:r>
            <a:r>
              <a:rPr lang="en-US" altLang="uk-UA" sz="2800" b="1"/>
              <a:t>’</a:t>
            </a:r>
            <a:r>
              <a:rPr lang="uk-UA" altLang="uk-UA" sz="2800" b="1"/>
              <a:t>їхав, щоб  добре було</a:t>
            </a:r>
            <a:r>
              <a:rPr lang="ru-RU" altLang="uk-UA" sz="2800" b="1"/>
              <a:t> видно дорогу.</a:t>
            </a:r>
          </a:p>
        </p:txBody>
      </p:sp>
      <p:pic>
        <p:nvPicPr>
          <p:cNvPr id="4099" name="Picture 3" descr="C:\Users\Ryslan\Desktop\ен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64904"/>
            <a:ext cx="3923928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739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yslan\Desktop\0e8f767c96f1052870a0a52aa303d7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332656"/>
            <a:ext cx="6912768" cy="830997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547813" y="4221163"/>
            <a:ext cx="4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900113" y="5589588"/>
            <a:ext cx="6911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3200" b="1">
                <a:solidFill>
                  <a:schemeClr val="bg1"/>
                </a:solidFill>
              </a:rPr>
              <a:t>Якщо біля  дороги немає тротуару, йди узбіччям назустріч транспорту.</a:t>
            </a:r>
          </a:p>
        </p:txBody>
      </p:sp>
      <p:pic>
        <p:nvPicPr>
          <p:cNvPr id="1027" name="Picture 3" descr="D:\общее\школа\картинки\0_6c7b5_71d9b453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00501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 descr="C:\Users\Ryslan\Desktop\354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4733">
            <a:off x="3136900" y="2092325"/>
            <a:ext cx="17287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C:\Users\Ryslan\Desktop\рол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1251">
            <a:off x="4970463" y="2892425"/>
            <a:ext cx="347821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9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14682 L 0.24878 -0.23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Ryslan\Desktop\2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бщее\школа\картинки\jas_i_malgos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110038"/>
            <a:ext cx="36290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Ryslan\Desktop\ггг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2997200"/>
            <a:ext cx="79216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9632" y="14001"/>
            <a:ext cx="6912768" cy="830997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1403350" y="2492375"/>
            <a:ext cx="69135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3200" b="1">
                <a:solidFill>
                  <a:schemeClr val="bg1"/>
                </a:solidFill>
              </a:rPr>
              <a:t>Якщо немає переходу, переходь дорогу на перехресті</a:t>
            </a:r>
          </a:p>
        </p:txBody>
      </p:sp>
      <p:sp>
        <p:nvSpPr>
          <p:cNvPr id="10" name="Стрелка влево 9"/>
          <p:cNvSpPr/>
          <p:nvPr/>
        </p:nvSpPr>
        <p:spPr>
          <a:xfrm>
            <a:off x="3563938" y="1628775"/>
            <a:ext cx="2160587" cy="50482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660231">
            <a:off x="468313" y="2276475"/>
            <a:ext cx="503237" cy="16573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20894682">
            <a:off x="7742238" y="2363788"/>
            <a:ext cx="649287" cy="165576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95288" y="6308725"/>
            <a:ext cx="8748712" cy="5492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46821E-7 L 1.04896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78035E-8 L -0.14167 -0.216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yslan\Desktop\2096729615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332656"/>
            <a:ext cx="6912768" cy="830997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395288" y="5445125"/>
            <a:ext cx="8569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3200" b="1">
                <a:solidFill>
                  <a:schemeClr val="bg1"/>
                </a:solidFill>
              </a:rPr>
              <a:t>Якщо немає переходу і перехрестя , переходь дорогу  там, де її добре видно в обидва боки;</a:t>
            </a:r>
          </a:p>
        </p:txBody>
      </p:sp>
      <p:pic>
        <p:nvPicPr>
          <p:cNvPr id="2051" name="Picture 3" descr="C:\Users\Ryslan\Desktop\9022_html_54d190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502">
            <a:off x="6372225" y="1700213"/>
            <a:ext cx="194310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Ryslan\Desktop\с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89325">
            <a:off x="5862638" y="4743450"/>
            <a:ext cx="1295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Ryslan\Desktop\с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8082">
            <a:off x="4532313" y="3641725"/>
            <a:ext cx="1295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9750" y="1341438"/>
            <a:ext cx="77041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altLang="uk-UA" sz="3200"/>
              <a:t>Починай перехід, коли транспорту немає або він дуже далеко.</a:t>
            </a:r>
            <a:endParaRPr lang="ru-RU" altLang="uk-UA" sz="3200"/>
          </a:p>
        </p:txBody>
      </p:sp>
    </p:spTree>
    <p:extLst>
      <p:ext uri="{BB962C8B-B14F-4D97-AF65-F5344CB8AC3E}">
        <p14:creationId xmlns:p14="http://schemas.microsoft.com/office/powerpoint/2010/main" val="18662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4104E-6 L -0.66146 0.0106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0" y="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yslan\Desktop\16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08" y="1340768"/>
            <a:ext cx="3960440" cy="4248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Users\Ryslan\Desktop\яя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340768"/>
            <a:ext cx="4248447" cy="42499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043608" y="188640"/>
            <a:ext cx="6912768" cy="830997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0" y="5949950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uk-UA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</a:t>
            </a:r>
            <a:r>
              <a:rPr lang="ru-RU" altLang="uk-UA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можна</a:t>
            </a:r>
            <a:r>
              <a:rPr lang="ru-RU" altLang="uk-UA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altLang="uk-UA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гратися</a:t>
            </a:r>
            <a:r>
              <a:rPr lang="ru-RU" altLang="uk-UA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altLang="uk-UA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дорозі</a:t>
            </a:r>
            <a:r>
              <a:rPr lang="ru-RU" altLang="uk-UA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altLang="uk-UA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або</a:t>
            </a:r>
            <a:r>
              <a:rPr lang="ru-RU" altLang="uk-UA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altLang="uk-UA" sz="2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поряд</a:t>
            </a:r>
            <a:r>
              <a:rPr lang="ru-RU" altLang="uk-UA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нею.</a:t>
            </a:r>
          </a:p>
        </p:txBody>
      </p:sp>
    </p:spTree>
    <p:extLst>
      <p:ext uri="{BB962C8B-B14F-4D97-AF65-F5344CB8AC3E}">
        <p14:creationId xmlns:p14="http://schemas.microsoft.com/office/powerpoint/2010/main" val="4564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yslan\Desktop\5856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Ryslan\Desktop\peshp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98913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0"/>
            <a:ext cx="7956376" cy="830997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solidFill>
                  <a:srgbClr val="FF0000"/>
                </a:solidFill>
                <a:latin typeface="+mn-lt"/>
                <a:cs typeface="+mn-cs"/>
              </a:rPr>
              <a:t>Корисні поради</a:t>
            </a:r>
            <a:endParaRPr lang="ru-RU" sz="4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684213" y="5903913"/>
            <a:ext cx="7991475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uk-UA" sz="2800" b="1"/>
              <a:t>Переходити дорогу можна там, де дозволено, тобто по пішохідному переходу.</a:t>
            </a:r>
          </a:p>
        </p:txBody>
      </p:sp>
    </p:spTree>
    <p:extLst>
      <p:ext uri="{BB962C8B-B14F-4D97-AF65-F5344CB8AC3E}">
        <p14:creationId xmlns:p14="http://schemas.microsoft.com/office/powerpoint/2010/main" val="13176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ДР\Новая папка (3)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5576"/>
            <a:ext cx="9168355" cy="122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84492"/>
            <a:ext cx="6660232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ІНСЦЕНІВКА</a:t>
            </a:r>
            <a:endParaRPr lang="ru-RU" sz="8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Melodic_Sound_.by._HaZ_rD96-Zvuk_Rezkih_Tormozov_Avtomobilya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5684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14" y="260648"/>
            <a:ext cx="9144000" cy="1470025"/>
          </a:xfrm>
        </p:spPr>
        <p:txBody>
          <a:bodyPr>
            <a:noAutofit/>
          </a:bodyPr>
          <a:lstStyle/>
          <a:p>
            <a:r>
              <a:rPr lang="uk-UA" sz="4800" b="1" u="sng" dirty="0" smtClean="0"/>
              <a:t>Вулиця - частина міста або села,</a:t>
            </a:r>
            <a:br>
              <a:rPr lang="uk-UA" sz="4800" b="1" u="sng" dirty="0" smtClean="0"/>
            </a:br>
            <a:r>
              <a:rPr lang="uk-UA" sz="4800" b="1" u="sng" dirty="0" smtClean="0"/>
              <a:t>обмежена двома рядами будинків.</a:t>
            </a:r>
            <a:endParaRPr lang="ru-RU" sz="48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5229200"/>
            <a:ext cx="8352928" cy="17526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tx1"/>
                </a:solidFill>
              </a:rPr>
              <a:t>По вулиці їздять автомобілі та ходять люди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90" y="2060848"/>
            <a:ext cx="6120680" cy="32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4593" y="3244334"/>
            <a:ext cx="1194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Що зайве </a:t>
            </a:r>
            <a:endParaRPr lang="uk-UA" dirty="0"/>
          </a:p>
        </p:txBody>
      </p:sp>
      <p:pic>
        <p:nvPicPr>
          <p:cNvPr id="1027" name="Picture 3" descr="F:\ПДР\Новая папка (3)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119" cy="1220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ПДР\Новая папка (3)\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4997" r="64516" b="63428"/>
          <a:stretch/>
        </p:blipFill>
        <p:spPr bwMode="auto">
          <a:xfrm>
            <a:off x="368711" y="609152"/>
            <a:ext cx="2875935" cy="38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2336393"/>
            <a:ext cx="6300192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Гра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Що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зайве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?»</a:t>
            </a:r>
            <a:endParaRPr lang="ru-RU" sz="8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Дорога</a:t>
            </a:r>
            <a:endParaRPr lang="ru-RU" sz="6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87"/>
            <a:ext cx="9144000" cy="55626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1973580" cy="1478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1" y="4725144"/>
            <a:ext cx="2102073" cy="1690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08" y="2564904"/>
            <a:ext cx="1744980" cy="2175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238902"/>
            <a:ext cx="1354460" cy="1354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0" y="5027607"/>
            <a:ext cx="1714500" cy="1714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7624" y="3755982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Хлопчик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275" y="6237312"/>
            <a:ext cx="12894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Автобус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8615" y="6353807"/>
            <a:ext cx="946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Лялька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3819" y="320368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М</a:t>
            </a:r>
            <a:r>
              <a:rPr lang="uk-UA" b="1" dirty="0" smtClean="0">
                <a:solidFill>
                  <a:srgbClr val="FF0000"/>
                </a:solidFill>
              </a:rPr>
              <a:t>ашина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2320" y="6300028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М’яч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59019" y="26064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u="sng" dirty="0" smtClean="0"/>
              <a:t>Що зайве на дорозі </a:t>
            </a:r>
            <a:r>
              <a:rPr lang="uk-UA" sz="5400" dirty="0" smtClean="0"/>
              <a:t>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889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61662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35800"/>
            <a:ext cx="4536504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2742655" cy="2054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71" y="4437112"/>
            <a:ext cx="1447800" cy="202692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Дорога</a:t>
            </a:r>
            <a:endParaRPr lang="ru-RU" sz="66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76871" y="18864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u="sng" dirty="0" smtClean="0"/>
              <a:t>Що зайве на дорозі </a:t>
            </a:r>
            <a:r>
              <a:rPr lang="uk-UA" sz="5400" dirty="0" smtClean="0"/>
              <a:t>?</a:t>
            </a:r>
            <a:endParaRPr lang="ru-RU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6237312"/>
            <a:ext cx="12894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Діти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5882" y="3861048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М</a:t>
            </a:r>
            <a:r>
              <a:rPr lang="uk-UA" b="1" dirty="0" smtClean="0">
                <a:solidFill>
                  <a:srgbClr val="FF0000"/>
                </a:solidFill>
              </a:rPr>
              <a:t>ашина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34499" y="4067780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Іграшка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циальная реклама ГАИ МВД Украины-1''.mp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циальная реклама ГАИ МВД Украины-2.mp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циальная реклама ГАИ МВД Украины-3.mp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3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ДР\Новая папка (3)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4" y="-5357706"/>
            <a:ext cx="9162454" cy="1221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-185251"/>
            <a:ext cx="6300192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Гра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«</a:t>
            </a:r>
            <a:r>
              <a:rPr lang="uk-UA" sz="8000" b="1" i="1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Можна-</a:t>
            </a:r>
            <a:endParaRPr lang="uk-UA" sz="8000" b="1" i="1" dirty="0" smtClean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не можна</a:t>
            </a:r>
            <a:r>
              <a:rPr lang="ru-RU" sz="8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ru-RU" sz="8000" b="1" i="1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01BB2D"/>
                  </a:gs>
                </a:gsLst>
                <a:lin ang="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4984"/>
            <a:ext cx="87621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>
              <a:buFontTx/>
              <a:buChar char="-"/>
            </a:pP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Йти</a:t>
            </a: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червоне</a:t>
            </a:r>
            <a:endParaRPr lang="ru-RU" sz="5400" b="0" cap="none" spc="0" dirty="0" smtClean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176213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світло</a:t>
            </a: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1" descr="images (4)червен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94" y="1528986"/>
            <a:ext cx="3543816" cy="53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</p:spTree>
    <p:extLst>
      <p:ext uri="{BB962C8B-B14F-4D97-AF65-F5344CB8AC3E}">
        <p14:creationId xmlns:p14="http://schemas.microsoft.com/office/powerpoint/2010/main" val="40761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Мама - не заходить\Рабочий стол\Школа\рівне 2009\Ровно\097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Documents and Settings\Мама - не заходить\Рабочий стол\Школа\ПДР\soccer2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286125"/>
            <a:ext cx="1101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Documents and Settings\Мама - не заходить\Рабочий стол\Школа\ПДР\soccer_nerd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357563"/>
            <a:ext cx="28432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Documents and Settings\Мама - не заходить\Рабочий стол\Школа\ПДР\soccer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571875"/>
            <a:ext cx="9048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9" t="24583" r="19531" b="49396"/>
          <a:stretch/>
        </p:blipFill>
        <p:spPr bwMode="auto">
          <a:xfrm>
            <a:off x="0" y="-744"/>
            <a:ext cx="9144000" cy="30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9" t="33125" r="19063" b="48333"/>
          <a:stretch/>
        </p:blipFill>
        <p:spPr bwMode="auto">
          <a:xfrm>
            <a:off x="2282096" y="823859"/>
            <a:ext cx="6861903" cy="21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10262" y="1052338"/>
            <a:ext cx="87621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>
              <a:buFontTx/>
              <a:buChar char="-"/>
            </a:pP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 </a:t>
            </a:r>
            <a:r>
              <a:rPr lang="ru-RU" sz="5400" b="0" cap="none" spc="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Грати</a:t>
            </a:r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у футбол на тротуарах і дорогах?</a:t>
            </a:r>
          </a:p>
        </p:txBody>
      </p:sp>
    </p:spTree>
    <p:extLst>
      <p:ext uri="{BB962C8B-B14F-4D97-AF65-F5344CB8AC3E}">
        <p14:creationId xmlns:p14="http://schemas.microsoft.com/office/powerpoint/2010/main" val="81716432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0" y="3441680"/>
            <a:ext cx="977494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/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Переходити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дорогу,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якщо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побачив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машину з маячком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чи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спеціальним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звуковим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сигналом? 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  <p:pic>
        <p:nvPicPr>
          <p:cNvPr id="7" name="Picture 2" descr="C:\Documents and Settings\Мама - не заходить\Рабочий стол\Школа\ПДР\phpThumb_generated_thumbnailjpg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/>
          <a:stretch/>
        </p:blipFill>
        <p:spPr bwMode="auto">
          <a:xfrm>
            <a:off x="5849843" y="1511976"/>
            <a:ext cx="3314226" cy="19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Мама - не заходить\Рабочий стол\Школа\ПДР\ac_8_40_kamaz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1" b="6219"/>
          <a:stretch/>
        </p:blipFill>
        <p:spPr bwMode="auto">
          <a:xfrm>
            <a:off x="2339752" y="1076064"/>
            <a:ext cx="3385505" cy="261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irena_-_skoroj_pomocshi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255801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u="sng" dirty="0" smtClean="0">
                <a:solidFill>
                  <a:srgbClr val="FF0000"/>
                </a:solidFill>
              </a:rPr>
              <a:t>Тротуар -</a:t>
            </a:r>
            <a:endParaRPr lang="ru-RU" sz="6600" b="1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784976" cy="597743"/>
          </a:xfrm>
        </p:spPr>
        <p:txBody>
          <a:bodyPr>
            <a:noAutofit/>
          </a:bodyPr>
          <a:lstStyle/>
          <a:p>
            <a:r>
              <a:rPr lang="uk-UA" sz="4400" u="sng" dirty="0" smtClean="0"/>
              <a:t>Пішохідна доріжка з боків вулиці.</a:t>
            </a:r>
            <a:endParaRPr lang="ru-RU" sz="4400" u="sng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4320480" cy="388843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87624" y="1700808"/>
            <a:ext cx="7499177" cy="639762"/>
          </a:xfrm>
        </p:spPr>
        <p:txBody>
          <a:bodyPr>
            <a:noAutofit/>
          </a:bodyPr>
          <a:lstStyle/>
          <a:p>
            <a:r>
              <a:rPr lang="uk-UA" sz="4400" u="sng" dirty="0" smtClean="0"/>
              <a:t>По тротуару ходять пішки.</a:t>
            </a:r>
            <a:endParaRPr lang="ru-RU" sz="4400" u="sng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48880"/>
            <a:ext cx="3573036" cy="3888431"/>
          </a:xfrm>
        </p:spPr>
      </p:pic>
    </p:spTree>
    <p:extLst>
      <p:ext uri="{BB962C8B-B14F-4D97-AF65-F5344CB8AC3E}">
        <p14:creationId xmlns:p14="http://schemas.microsoft.com/office/powerpoint/2010/main" val="2790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2428892" y="1057111"/>
            <a:ext cx="67151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/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Переходити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вулицю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будь-де? 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  <p:pic>
        <p:nvPicPr>
          <p:cNvPr id="10" name="Picture 2" descr="C:\Documents and Settings\Мама - не заходить\Рабочий стол\Школа\ПДР\88cb9e2ebf825a90-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11435"/>
            <a:ext cx="6474501" cy="40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2428892" y="1057111"/>
            <a:ext cx="67151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/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вулиці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ходити</a:t>
            </a:r>
            <a:r>
              <a:rPr lang="ru-RU" sz="5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по 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тротуару? 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  <p:pic>
        <p:nvPicPr>
          <p:cNvPr id="7" name="Рисунок 1" descr="пышоходи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95" y="2973714"/>
            <a:ext cx="4944277" cy="347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  <p:pic>
        <p:nvPicPr>
          <p:cNvPr id="7" name="Picture 2" descr="C:\Users\User\Desktop\10651939-n--n--n---------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8304" r="15499" b="9253"/>
          <a:stretch/>
        </p:blipFill>
        <p:spPr bwMode="auto">
          <a:xfrm>
            <a:off x="5910718" y="1158132"/>
            <a:ext cx="3291841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73" y="2811437"/>
            <a:ext cx="592538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 algn="ctr"/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5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Перебігати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вулицю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на </a:t>
            </a:r>
            <a:r>
              <a:rPr lang="ru-RU" sz="5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зелене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світло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54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світлофора</a:t>
            </a:r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Мама - не заходить\Рабочий стол\Школа\ПДР\c9820434ec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8"/>
          <a:stretch/>
        </p:blipFill>
        <p:spPr bwMode="auto">
          <a:xfrm>
            <a:off x="20009" y="3422034"/>
            <a:ext cx="9144000" cy="390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8891" y="836712"/>
            <a:ext cx="6735117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 lvl="1"/>
            <a:r>
              <a:rPr lang="ru-RU" sz="4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45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45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Переходити</a:t>
            </a:r>
            <a:r>
              <a:rPr lang="ru-RU" sz="45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45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вулицю</a:t>
            </a:r>
            <a:r>
              <a:rPr lang="ru-RU" sz="45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по </a:t>
            </a:r>
            <a:r>
              <a:rPr lang="ru-RU" sz="45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пішохідних</a:t>
            </a:r>
            <a:r>
              <a:rPr lang="ru-RU" sz="45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переходах</a:t>
            </a:r>
            <a:r>
              <a:rPr lang="ru-RU" sz="4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  <a:endParaRPr lang="ru-RU" sz="45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Прямокутник 2"/>
          <p:cNvSpPr/>
          <p:nvPr/>
        </p:nvSpPr>
        <p:spPr>
          <a:xfrm>
            <a:off x="7449509" y="3393282"/>
            <a:ext cx="214313" cy="1928812"/>
          </a:xfrm>
          <a:prstGeom prst="rect">
            <a:avLst/>
          </a:prstGeom>
          <a:solidFill>
            <a:srgbClr val="C0C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34" y="1964532"/>
            <a:ext cx="16208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Documents and Settings\Мама - не заходить\Рабочий стол\Школа\ПДР\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54" y="3464719"/>
            <a:ext cx="370046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87 -0.003 L 0.99809 -0.01341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-5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4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BB2D"/>
            </a:gs>
            <a:gs pos="51000">
              <a:srgbClr val="45F967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3456" y="497200"/>
            <a:ext cx="704895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6213"/>
            <a:endParaRPr lang="ru-RU" sz="42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176213">
              <a:buFontTx/>
              <a:buChar char="-"/>
            </a:pPr>
            <a:r>
              <a:rPr lang="ru-RU" sz="42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42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Перебігати</a:t>
            </a:r>
            <a:r>
              <a:rPr lang="ru-RU" sz="42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дорогу перед машиною, яка </a:t>
            </a:r>
            <a:r>
              <a:rPr lang="ru-RU" sz="42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рухається</a:t>
            </a:r>
            <a:r>
              <a:rPr lang="ru-RU" sz="42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95050" y="214290"/>
            <a:ext cx="70689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uk-UA" sz="5000" b="1" i="1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 - не </a:t>
            </a:r>
            <a:r>
              <a:rPr lang="uk-UA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можна</a:t>
            </a:r>
            <a:r>
              <a:rPr lang="ru-RU" sz="5000" b="1" i="1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01BB2D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uk-UA" sz="5000" dirty="0"/>
          </a:p>
        </p:txBody>
      </p:sp>
      <p:pic>
        <p:nvPicPr>
          <p:cNvPr id="7" name="Picture 2" descr="C:\Documents and Settings\Мама - не заходить\Рабочий стол\Школа\ПДР\avto-ug.ru-op-e26313e826bdc1581638c0da54844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25" y="2554131"/>
            <a:ext cx="5764465" cy="40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Documents and Settings\Мама - не заходить\Рабочий стол\Школа\ПДР\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2428892" cy="2597147"/>
          </a:xfrm>
          <a:prstGeom prst="rect">
            <a:avLst/>
          </a:prstGeom>
          <a:ln w="28575">
            <a:solidFill>
              <a:srgbClr val="00206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6713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Мама - не заходить\Рабочий стол\Школа\ПДР\Perex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ілка вліво 4"/>
          <p:cNvSpPr/>
          <p:nvPr/>
        </p:nvSpPr>
        <p:spPr>
          <a:xfrm>
            <a:off x="714375" y="4143375"/>
            <a:ext cx="2643188" cy="571500"/>
          </a:xfrm>
          <a:prstGeom prst="lef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6" name="Стрілка вправо 5"/>
          <p:cNvSpPr/>
          <p:nvPr/>
        </p:nvSpPr>
        <p:spPr>
          <a:xfrm>
            <a:off x="6429375" y="2428875"/>
            <a:ext cx="2500313" cy="500063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25607" name="Picture 7" descr="C:\Documents and Settings\Мама - не заходить\Рабочий стол\Школа\ПДР\дет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409950"/>
            <a:ext cx="30718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5643563" y="1143000"/>
            <a:ext cx="214312" cy="357188"/>
          </a:xfrm>
          <a:prstGeom prst="ellipse">
            <a:avLst/>
          </a:prstGeom>
          <a:solidFill>
            <a:schemeClr val="accent4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0" y="-1845"/>
            <a:ext cx="9141404" cy="1169551"/>
          </a:xfrm>
          <a:prstGeom prst="rect">
            <a:avLst/>
          </a:prstGeom>
          <a:solidFill>
            <a:srgbClr val="30F856"/>
          </a:solidFill>
        </p:spPr>
        <p:txBody>
          <a:bodyPr wrap="square" lIns="91440" tIns="45720" rIns="91440" bIns="45720">
            <a:spAutoFit/>
          </a:bodyPr>
          <a:lstStyle/>
          <a:p>
            <a:pPr marL="176213" algn="ctr"/>
            <a:r>
              <a:rPr lang="ru-RU" sz="3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- </a:t>
            </a:r>
            <a:r>
              <a:rPr lang="ru-RU" sz="35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Переходити</a:t>
            </a:r>
            <a:r>
              <a:rPr lang="ru-RU" sz="3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35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вулицю</a:t>
            </a:r>
            <a:r>
              <a:rPr lang="ru-RU" sz="3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, коли машина </a:t>
            </a:r>
            <a:r>
              <a:rPr lang="ru-RU" sz="35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зупинилась</a:t>
            </a:r>
            <a:r>
              <a:rPr lang="ru-RU" sz="3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35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або</a:t>
            </a:r>
            <a:r>
              <a:rPr lang="ru-RU" sz="3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3500" dirty="0" err="1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знаходиться</a:t>
            </a:r>
            <a:r>
              <a:rPr lang="ru-RU" sz="35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 далеко?</a:t>
            </a:r>
            <a:endParaRPr lang="ru-RU" sz="3500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5" presetID="32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9D303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9D303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1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900"/>
                            </p:stCondLst>
                            <p:childTnLst>
                              <p:par>
                                <p:cTn id="47" presetID="32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9D303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9D303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900"/>
                            </p:stCondLst>
                            <p:childTnLst>
                              <p:par>
                                <p:cTn id="5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1BB2D"/>
            </a:gs>
            <a:gs pos="48000">
              <a:srgbClr val="6AFA85"/>
            </a:gs>
            <a:gs pos="100000">
              <a:srgbClr val="02CEA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1619672" y="1052736"/>
            <a:ext cx="5760640" cy="46805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fontAlgn="auto">
              <a:spcAft>
                <a:spcPts val="0"/>
              </a:spcAft>
              <a:defRPr/>
            </a:pPr>
            <a:r>
              <a:rPr lang="uk-UA" sz="42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Дотримання правил дорожнього руху – безпека вашого життя!</a:t>
            </a:r>
            <a:endParaRPr lang="ru-RU" sz="4200" b="1" i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4" t="4445" r="4359" b="70940"/>
          <a:stretch/>
        </p:blipFill>
        <p:spPr bwMode="auto">
          <a:xfrm>
            <a:off x="6336921" y="208674"/>
            <a:ext cx="2438400" cy="168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68718" r="71282" b="5983"/>
          <a:stretch/>
        </p:blipFill>
        <p:spPr bwMode="auto">
          <a:xfrm>
            <a:off x="328246" y="4712677"/>
            <a:ext cx="2297723" cy="173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0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:\Users\Ryslan\Desktop\x_72ba15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20713"/>
            <a:ext cx="403383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D:\общее\школа\картинки\рамки\shool_autum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9629316">
            <a:off x="548886" y="1615631"/>
            <a:ext cx="4919101" cy="2546414"/>
          </a:xfrm>
          <a:prstGeom prst="rect">
            <a:avLst/>
          </a:prstGeom>
          <a:noFill/>
        </p:spPr>
        <p:txBody>
          <a:bodyPr>
            <a:prstTxWarp prst="textWave4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rgbClr val="008000"/>
                </a:solidFill>
                <a:latin typeface="+mn-lt"/>
                <a:cs typeface="+mn-cs"/>
              </a:rPr>
              <a:t>   </a:t>
            </a:r>
            <a:r>
              <a:rPr lang="uk-UA" sz="5400" b="1" dirty="0" smtClean="0">
                <a:solidFill>
                  <a:srgbClr val="008000"/>
                </a:solidFill>
                <a:latin typeface="+mn-lt"/>
                <a:cs typeface="+mn-cs"/>
              </a:rPr>
              <a:t>Дякуємо</a:t>
            </a:r>
            <a:r>
              <a:rPr lang="uk-UA" sz="5400" dirty="0" smtClean="0">
                <a:solidFill>
                  <a:srgbClr val="008000"/>
                </a:solidFill>
                <a:latin typeface="+mn-lt"/>
                <a:cs typeface="+mn-cs"/>
              </a:rPr>
              <a:t> </a:t>
            </a:r>
            <a:endParaRPr lang="uk-UA" sz="5400" dirty="0">
              <a:solidFill>
                <a:srgbClr val="008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rgbClr val="008000"/>
                </a:solidFill>
                <a:latin typeface="+mn-lt"/>
                <a:cs typeface="+mn-cs"/>
              </a:rPr>
              <a:t> за увагу!</a:t>
            </a:r>
            <a:endParaRPr lang="ru-RU" sz="5400" b="1" dirty="0">
              <a:solidFill>
                <a:srgbClr val="008000"/>
              </a:solidFill>
              <a:latin typeface="+mn-lt"/>
              <a:cs typeface="+mn-cs"/>
            </a:endParaRPr>
          </a:p>
        </p:txBody>
      </p:sp>
      <p:pic>
        <p:nvPicPr>
          <p:cNvPr id="46085" name="Picture 5" descr="C:\Users\Ryslan\Desktop\svetofor_v_kep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89363"/>
            <a:ext cx="1223962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u="sng" dirty="0">
                <a:solidFill>
                  <a:srgbClr val="FF0000"/>
                </a:solidFill>
              </a:rPr>
              <a:t>У</a:t>
            </a:r>
            <a:r>
              <a:rPr lang="uk-UA" sz="6600" b="1" u="sng" dirty="0" smtClean="0">
                <a:solidFill>
                  <a:srgbClr val="FF0000"/>
                </a:solidFill>
              </a:rPr>
              <a:t>збіччя</a:t>
            </a:r>
            <a:endParaRPr lang="ru-RU" sz="6600" b="1" u="sng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79512" y="980728"/>
            <a:ext cx="8964488" cy="1194147"/>
          </a:xfrm>
        </p:spPr>
        <p:txBody>
          <a:bodyPr>
            <a:noAutofit/>
          </a:bodyPr>
          <a:lstStyle/>
          <a:p>
            <a:r>
              <a:rPr lang="uk-UA" sz="3200" u="sng" dirty="0" smtClean="0"/>
              <a:t>Ходити дозволяється по узбіччю в напрямку,</a:t>
            </a:r>
          </a:p>
          <a:p>
            <a:r>
              <a:rPr lang="uk-UA" sz="3200" u="sng" dirty="0"/>
              <a:t>п</a:t>
            </a:r>
            <a:r>
              <a:rPr lang="uk-UA" sz="3200" u="sng" dirty="0" smtClean="0"/>
              <a:t>ротилежному руху автомобілів.</a:t>
            </a:r>
            <a:endParaRPr lang="ru-RU" sz="3200" u="sng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4002106" cy="345638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420888"/>
            <a:ext cx="415245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688622" y="116632"/>
            <a:ext cx="4347874" cy="2304256"/>
          </a:xfrm>
          <a:prstGeom prst="wedgeRectCallout">
            <a:avLst>
              <a:gd name="adj1" fmla="val -21372"/>
              <a:gd name="adj2" fmla="val 66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61256" y="116632"/>
            <a:ext cx="4032448" cy="2636912"/>
          </a:xfrm>
          <a:prstGeom prst="wedgeRectCallout">
            <a:avLst>
              <a:gd name="adj1" fmla="val -19643"/>
              <a:gd name="adj2" fmla="val 62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3754760" cy="1080120"/>
          </a:xfrm>
        </p:spPr>
        <p:txBody>
          <a:bodyPr>
            <a:normAutofit fontScale="90000"/>
          </a:bodyPr>
          <a:lstStyle/>
          <a:p>
            <a:r>
              <a:rPr lang="uk-UA" sz="6000" b="1" u="sng" dirty="0" smtClean="0">
                <a:solidFill>
                  <a:srgbClr val="FFFF00"/>
                </a:solidFill>
              </a:rPr>
              <a:t>Пішоходи -</a:t>
            </a:r>
            <a:endParaRPr lang="ru-RU" sz="6000" b="1" u="sng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836712"/>
            <a:ext cx="4608512" cy="1512168"/>
          </a:xfrm>
        </p:spPr>
        <p:txBody>
          <a:bodyPr>
            <a:noAutofit/>
          </a:bodyPr>
          <a:lstStyle/>
          <a:p>
            <a:r>
              <a:rPr lang="uk-UA" sz="4800" dirty="0" smtClean="0"/>
              <a:t>люди,які йдуть пішки.</a:t>
            </a:r>
            <a:endParaRPr lang="ru-RU" sz="4800" u="sng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" y="3140968"/>
            <a:ext cx="4594082" cy="33843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260648"/>
            <a:ext cx="4185791" cy="639762"/>
          </a:xfrm>
        </p:spPr>
        <p:txBody>
          <a:bodyPr>
            <a:noAutofit/>
          </a:bodyPr>
          <a:lstStyle/>
          <a:p>
            <a:r>
              <a:rPr lang="uk-UA" sz="6000" u="sng" dirty="0" smtClean="0">
                <a:solidFill>
                  <a:srgbClr val="FFFF00"/>
                </a:solidFill>
              </a:rPr>
              <a:t>Пасажири -</a:t>
            </a:r>
            <a:endParaRPr lang="ru-RU" sz="6000" u="sng" dirty="0">
              <a:solidFill>
                <a:srgbClr val="FFFF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60032" y="836712"/>
            <a:ext cx="4176464" cy="1872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b="1" dirty="0"/>
              <a:t>л</a:t>
            </a:r>
            <a:r>
              <a:rPr lang="uk-UA" sz="4800" b="1" dirty="0" smtClean="0"/>
              <a:t>юди, які їдуть</a:t>
            </a:r>
          </a:p>
          <a:p>
            <a:pPr marL="0" indent="0">
              <a:buNone/>
            </a:pPr>
            <a:r>
              <a:rPr lang="uk-UA" sz="4800" b="1" dirty="0" smtClean="0"/>
              <a:t> у транспорті.</a:t>
            </a:r>
            <a:endParaRPr lang="ru-RU" sz="4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87" y="2924944"/>
            <a:ext cx="434787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lum bright="-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"/>
          <a:stretch>
            <a:fillRect/>
          </a:stretch>
        </p:blipFill>
        <p:spPr bwMode="auto">
          <a:xfrm>
            <a:off x="381000" y="152400"/>
            <a:ext cx="5018088" cy="6583363"/>
          </a:xfrm>
          <a:prstGeom prst="rect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000" contrast="30000"/>
                  </a:blip>
                  <a:srcRect b="1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WordArt 2"/>
          <p:cNvSpPr>
            <a:spLocks noChangeArrowheads="1" noChangeShapeType="1" noTextEdit="1"/>
          </p:cNvSpPr>
          <p:nvPr/>
        </p:nvSpPr>
        <p:spPr bwMode="auto">
          <a:xfrm>
            <a:off x="5867400" y="1371600"/>
            <a:ext cx="23241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ПІШОХІД</a:t>
            </a:r>
          </a:p>
        </p:txBody>
      </p:sp>
      <p:sp>
        <p:nvSpPr>
          <p:cNvPr id="5124" name="WordArt 3"/>
          <p:cNvSpPr>
            <a:spLocks noChangeArrowheads="1" noChangeShapeType="1" noTextEdit="1"/>
          </p:cNvSpPr>
          <p:nvPr/>
        </p:nvSpPr>
        <p:spPr bwMode="auto">
          <a:xfrm>
            <a:off x="5867400" y="2895600"/>
            <a:ext cx="24860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водій</a:t>
            </a:r>
          </a:p>
        </p:txBody>
      </p:sp>
      <p:sp>
        <p:nvSpPr>
          <p:cNvPr id="5125" name="WordArt 4"/>
          <p:cNvSpPr>
            <a:spLocks noChangeArrowheads="1" noChangeShapeType="1" noTextEdit="1"/>
          </p:cNvSpPr>
          <p:nvPr/>
        </p:nvSpPr>
        <p:spPr bwMode="auto">
          <a:xfrm>
            <a:off x="5867400" y="4495800"/>
            <a:ext cx="2667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ПАСАЖИР</a:t>
            </a:r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auto">
          <a:xfrm rot="-3720000">
            <a:off x="3115469" y="3477419"/>
            <a:ext cx="3795712" cy="95250"/>
          </a:xfrm>
          <a:prstGeom prst="leftArrow">
            <a:avLst>
              <a:gd name="adj1" fmla="val 50000"/>
              <a:gd name="adj2" fmla="val 99625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 rot="1560000">
            <a:off x="1624013" y="1597025"/>
            <a:ext cx="5181600" cy="82550"/>
          </a:xfrm>
          <a:prstGeom prst="leftArrow">
            <a:avLst>
              <a:gd name="adj1" fmla="val 50000"/>
              <a:gd name="adj2" fmla="val 1569231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 rot="-1380000">
            <a:off x="1814513" y="3963988"/>
            <a:ext cx="4114800" cy="76200"/>
          </a:xfrm>
          <a:prstGeom prst="leftArrow">
            <a:avLst>
              <a:gd name="adj1" fmla="val 50000"/>
              <a:gd name="adj2" fmla="val 1350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 rot="3300000">
            <a:off x="3621882" y="1637506"/>
            <a:ext cx="2895600" cy="74613"/>
          </a:xfrm>
          <a:prstGeom prst="leftArrow">
            <a:avLst>
              <a:gd name="adj1" fmla="val 50000"/>
              <a:gd name="adj2" fmla="val 970206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 rot="1500000">
            <a:off x="3059113" y="3781425"/>
            <a:ext cx="2895600" cy="104775"/>
          </a:xfrm>
          <a:prstGeom prst="leftArrow">
            <a:avLst>
              <a:gd name="adj1" fmla="val 50000"/>
              <a:gd name="adj2" fmla="val 690909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 rot="3420000">
            <a:off x="2714625" y="2465388"/>
            <a:ext cx="4419600" cy="95250"/>
          </a:xfrm>
          <a:prstGeom prst="leftArrow">
            <a:avLst>
              <a:gd name="adj1" fmla="val 50000"/>
              <a:gd name="adj2" fmla="val 1160000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175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125" grpId="0"/>
      <p:bldP spid="2" grpId="0" animBg="1"/>
      <p:bldP spid="5126" grpId="0" animBg="1"/>
      <p:bldP spid="5127" grpId="0" animBg="1"/>
      <p:bldP spid="5128" grpId="0" animBg="1"/>
      <p:bldP spid="5129" grpId="0" animBg="1"/>
      <p:bldP spid="51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640</Words>
  <Application>Microsoft Office PowerPoint</Application>
  <PresentationFormat>Экран (4:3)</PresentationFormat>
  <Paragraphs>201</Paragraphs>
  <Slides>67</Slides>
  <Notes>2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Презентация PowerPoint</vt:lpstr>
      <vt:lpstr>Презентация PowerPoint</vt:lpstr>
      <vt:lpstr>Презентация PowerPoint</vt:lpstr>
      <vt:lpstr>Вулиця</vt:lpstr>
      <vt:lpstr>Вулиця - частина міста або села, обмежена двома рядами будинків.</vt:lpstr>
      <vt:lpstr>Тротуар -</vt:lpstr>
      <vt:lpstr>Узбіччя</vt:lpstr>
      <vt:lpstr>Пішоходи -</vt:lpstr>
      <vt:lpstr>Презентация PowerPoint</vt:lpstr>
      <vt:lpstr>Правила поведінки пішоходів:</vt:lpstr>
      <vt:lpstr>Перехід  </vt:lpstr>
      <vt:lpstr>Презентация PowerPoint</vt:lpstr>
      <vt:lpstr>Якщо немає смугастої доріжки,переходіть через дорогу по ділянці між двома дорожніми знаками.</vt:lpstr>
      <vt:lpstr>Перехрестя  </vt:lpstr>
      <vt:lpstr>Презентация PowerPoint</vt:lpstr>
      <vt:lpstr>Світлофор </vt:lpstr>
      <vt:lpstr>Увага,приготуйся !</vt:lpstr>
      <vt:lpstr>Для пішоходів</vt:lpstr>
      <vt:lpstr>Презентация PowerPoint</vt:lpstr>
      <vt:lpstr>Транспорт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КРОСВОРД </vt:lpstr>
      <vt:lpstr>1.Людина, яка йде пішки ?</vt:lpstr>
      <vt:lpstr>1. Місце, де ходять пішоходи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Дорога</vt:lpstr>
      <vt:lpstr>Дорога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вуличного руху</dc:title>
  <dc:creator>123</dc:creator>
  <cp:lastModifiedBy>user</cp:lastModifiedBy>
  <cp:revision>96</cp:revision>
  <dcterms:created xsi:type="dcterms:W3CDTF">2012-09-10T12:42:08Z</dcterms:created>
  <dcterms:modified xsi:type="dcterms:W3CDTF">2014-09-18T07:14:23Z</dcterms:modified>
</cp:coreProperties>
</file>